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08" r:id="rId4"/>
  </p:sldMasterIdLst>
  <p:notesMasterIdLst>
    <p:notesMasterId r:id="rId30"/>
  </p:notesMasterIdLst>
  <p:sldIdLst>
    <p:sldId id="257" r:id="rId5"/>
    <p:sldId id="274" r:id="rId6"/>
    <p:sldId id="330" r:id="rId7"/>
    <p:sldId id="331" r:id="rId8"/>
    <p:sldId id="311" r:id="rId9"/>
    <p:sldId id="312" r:id="rId10"/>
    <p:sldId id="313" r:id="rId11"/>
    <p:sldId id="314" r:id="rId12"/>
    <p:sldId id="320" r:id="rId13"/>
    <p:sldId id="334" r:id="rId14"/>
    <p:sldId id="319" r:id="rId15"/>
    <p:sldId id="321" r:id="rId16"/>
    <p:sldId id="316" r:id="rId17"/>
    <p:sldId id="317" r:id="rId18"/>
    <p:sldId id="318" r:id="rId19"/>
    <p:sldId id="322" r:id="rId20"/>
    <p:sldId id="323" r:id="rId21"/>
    <p:sldId id="281" r:id="rId22"/>
    <p:sldId id="315" r:id="rId23"/>
    <p:sldId id="329" r:id="rId24"/>
    <p:sldId id="325" r:id="rId25"/>
    <p:sldId id="333" r:id="rId26"/>
    <p:sldId id="326" r:id="rId27"/>
    <p:sldId id="327" r:id="rId28"/>
    <p:sldId id="273" r:id="rId29"/>
  </p:sldIdLst>
  <p:sldSz cx="9144000" cy="5143500" type="screen16x9"/>
  <p:notesSz cx="7315200" cy="96012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Myriad Web Pro" panose="020B0604020202020204" charset="0"/>
      <p:regular r:id="rId35"/>
      <p:bold r:id="rId36"/>
      <p:italic r:id="rId3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Standley" initials="CS" lastIdx="7" clrIdx="0">
    <p:extLst>
      <p:ext uri="{19B8F6BF-5375-455C-9EA6-DF929625EA0E}">
        <p15:presenceInfo xmlns:p15="http://schemas.microsoft.com/office/powerpoint/2012/main" userId="d824ce3e42cc2a6c" providerId="Windows Live"/>
      </p:ext>
    </p:extLst>
  </p:cmAuthor>
  <p:cmAuthor id="2" name="Brenna Means" initials="BM" lastIdx="1" clrIdx="1">
    <p:extLst>
      <p:ext uri="{19B8F6BF-5375-455C-9EA6-DF929625EA0E}">
        <p15:presenceInfo xmlns:p15="http://schemas.microsoft.com/office/powerpoint/2012/main" userId="6594be0ccb88ba5d" providerId="Windows Live"/>
      </p:ext>
    </p:extLst>
  </p:cmAuthor>
  <p:cmAuthor id="3" name="Mafundikwa, Eunice (CDC/OCOO/OCIO)" initials="ME(" lastIdx="5" clrIdx="2">
    <p:extLst>
      <p:ext uri="{19B8F6BF-5375-455C-9EA6-DF929625EA0E}">
        <p15:presenceInfo xmlns:p15="http://schemas.microsoft.com/office/powerpoint/2012/main" userId="S::hen7@cdc.gov::07d4b77c-f967-49e3-803b-f0a25687ae27" providerId="AD"/>
      </p:ext>
    </p:extLst>
  </p:cmAuthor>
  <p:cmAuthor id="4" name="Albert, Alison P. (CDC/DDID/NCIRD/DBD)" initials="AAP(" lastIdx="8" clrIdx="3">
    <p:extLst>
      <p:ext uri="{19B8F6BF-5375-455C-9EA6-DF929625EA0E}">
        <p15:presenceInfo xmlns:p15="http://schemas.microsoft.com/office/powerpoint/2012/main" userId="S::aqp0@cdc.gov::2ab78858-ca7c-445e-b152-4f05717733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C2C"/>
    <a:srgbClr val="F0A82C"/>
    <a:srgbClr val="2D2D2D"/>
    <a:srgbClr val="006A71"/>
    <a:srgbClr val="FBAB18"/>
    <a:srgbClr val="E6E6E6"/>
    <a:srgbClr val="FFFFFF"/>
    <a:srgbClr val="292B6E"/>
    <a:srgbClr val="B01519"/>
    <a:srgbClr val="55B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242" autoAdjust="0"/>
  </p:normalViewPr>
  <p:slideViewPr>
    <p:cSldViewPr snapToGrid="0">
      <p:cViewPr varScale="1">
        <p:scale>
          <a:sx n="123" d="100"/>
          <a:sy n="123" d="100"/>
        </p:scale>
        <p:origin x="72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2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3C03299-4BB1-4AD2-828F-715F084383AD}" type="datetimeFigureOut">
              <a:rPr lang="en-US"/>
              <a:pPr>
                <a:defRPr/>
              </a:pPr>
              <a:t>10/7/2020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B38CAEC-4554-485B-9189-C45C7447A40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838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084AA2-EDF3-41B6-9BD5-4D1331E35CE7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512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862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077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0028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8718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1274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014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2050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091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945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301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964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455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9457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933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14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136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781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044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114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279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094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560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0.jpeg"/><Relationship Id="rId7" Type="http://schemas.microsoft.com/office/2007/relationships/hdphoto" Target="../media/hdphoto2.wdp"/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0.jpeg"/><Relationship Id="rId7" Type="http://schemas.microsoft.com/office/2007/relationships/hdphoto" Target="../media/hdphoto2.wdp"/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5F35E44-72CB-4AFA-8DA6-C89EBC957A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5" r="19754"/>
          <a:stretch/>
        </p:blipFill>
        <p:spPr>
          <a:xfrm>
            <a:off x="5210658" y="966372"/>
            <a:ext cx="3684774" cy="347584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2B0A619-F6AA-4053-9D4A-55C4BC7B0046}"/>
              </a:ext>
            </a:extLst>
          </p:cNvPr>
          <p:cNvSpPr/>
          <p:nvPr userDrawn="1"/>
        </p:nvSpPr>
        <p:spPr>
          <a:xfrm>
            <a:off x="314325" y="0"/>
            <a:ext cx="8829676" cy="895570"/>
          </a:xfrm>
          <a:prstGeom prst="rect">
            <a:avLst/>
          </a:prstGeom>
          <a:gradFill flip="none" rotWithShape="1">
            <a:gsLst>
              <a:gs pos="0">
                <a:srgbClr val="55BF8B"/>
              </a:gs>
              <a:gs pos="96000">
                <a:srgbClr val="145E71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 userDrawn="1">
            <p:ph type="title"/>
          </p:nvPr>
        </p:nvSpPr>
        <p:spPr>
          <a:xfrm>
            <a:off x="522515" y="9097"/>
            <a:ext cx="8621486" cy="866834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3000"/>
              </a:lnSpc>
              <a:defRPr sz="2800" b="1" baseline="0">
                <a:solidFill>
                  <a:schemeClr val="tx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 userDrawn="1">
            <p:ph type="subTitle" idx="1"/>
          </p:nvPr>
        </p:nvSpPr>
        <p:spPr>
          <a:xfrm>
            <a:off x="522515" y="1026256"/>
            <a:ext cx="7617144" cy="3429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rgbClr val="2D2D2D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 userDrawn="1">
            <p:ph type="body" sz="quarter" idx="10"/>
          </p:nvPr>
        </p:nvSpPr>
        <p:spPr>
          <a:xfrm>
            <a:off x="462555" y="1890634"/>
            <a:ext cx="7617144" cy="77948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000"/>
              </a:lnSpc>
              <a:buNone/>
              <a:defRPr sz="1800" baseline="0">
                <a:solidFill>
                  <a:srgbClr val="2D2D2D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4EDCE1-A912-48DB-9E58-051F8752A375}"/>
              </a:ext>
            </a:extLst>
          </p:cNvPr>
          <p:cNvSpPr txBox="1"/>
          <p:nvPr userDrawn="1"/>
        </p:nvSpPr>
        <p:spPr>
          <a:xfrm>
            <a:off x="4962089" y="4510542"/>
            <a:ext cx="4181912" cy="400110"/>
          </a:xfrm>
          <a:prstGeom prst="rect">
            <a:avLst/>
          </a:prstGeom>
          <a:solidFill>
            <a:srgbClr val="FBAB18"/>
          </a:solidFill>
        </p:spPr>
        <p:txBody>
          <a:bodyPr wrap="square" rtlCol="0">
            <a:spAutoFit/>
          </a:bodyPr>
          <a:lstStyle/>
          <a:p>
            <a:pPr marL="28575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cdc.gov/coronavirus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00023D-2373-43F5-A4AA-FD7F91255A55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75925BE-9EF0-43F9-9D78-64BD587500CA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9245E9D-1A1B-4F74-AD8C-354693087FC0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206178-6062-FF4D-9CFC-D8E834DA18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65" y="3841750"/>
            <a:ext cx="869535" cy="628650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2A57814-30DD-7F46-A006-E0F56DB421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697445" y="3752495"/>
            <a:ext cx="2202419" cy="779487"/>
          </a:xfrm>
          <a:prstGeom prst="roundRect">
            <a:avLst>
              <a:gd name="adj" fmla="val 20191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D40C9777-D987-2848-92C3-46BF41F94460}"/>
              </a:ext>
            </a:extLst>
          </p:cNvPr>
          <p:cNvSpPr/>
          <p:nvPr userDrawn="1"/>
        </p:nvSpPr>
        <p:spPr>
          <a:xfrm>
            <a:off x="495300" y="4702175"/>
            <a:ext cx="4457700" cy="35285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s-ES" sz="800" b="0" i="0" u="none" strike="noStrike" cap="none" dirty="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La marca “CDC” pertenece al Departamento de Salud y Servicios Humanos de EE. UU y se usa con permiso.</a:t>
            </a:r>
            <a:endParaRPr lang="es-ES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s-ES" sz="800" b="0" i="0" u="none" strike="noStrike" cap="none" dirty="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El uso de este logo no implica la aprobación por parte de HHS o CDC de ningún producto, servicio o empresa en particular.</a:t>
            </a:r>
            <a:endParaRPr lang="es-ES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813044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0"/>
          <a:stretch/>
        </p:blipFill>
        <p:spPr>
          <a:xfrm>
            <a:off x="1956" y="4251554"/>
            <a:ext cx="9144000" cy="88316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27218" y="2746824"/>
            <a:ext cx="6639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For more information, contact CDC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1-800-CDC-INFO (232-4636)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TTY:  1-888-232-6348    www.cdc.gov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  <p:pic>
        <p:nvPicPr>
          <p:cNvPr id="4" name="Picture 3" descr="Logos of the U.S. Department of Health and Human Services and the Centers for Disease Control and Prevention." title="Logo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6855"/>
            <a:ext cx="9144000" cy="887868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0" y="4246855"/>
            <a:ext cx="9144000" cy="887868"/>
            <a:chOff x="0" y="-11827"/>
            <a:chExt cx="9144000" cy="170018"/>
          </a:xfrm>
        </p:grpSpPr>
        <p:sp>
          <p:nvSpPr>
            <p:cNvPr id="6" name="bk object 25"/>
            <p:cNvSpPr/>
            <p:nvPr userDrawn="1"/>
          </p:nvSpPr>
          <p:spPr>
            <a:xfrm>
              <a:off x="0" y="-11827"/>
              <a:ext cx="522365" cy="170018"/>
            </a:xfrm>
            <a:custGeom>
              <a:avLst/>
              <a:gdLst/>
              <a:ahLst/>
              <a:cxnLst/>
              <a:rect l="l" t="t" r="r" b="b"/>
              <a:pathLst>
                <a:path w="1047115" h="1413510">
                  <a:moveTo>
                    <a:pt x="1046875" y="0"/>
                  </a:moveTo>
                  <a:lnTo>
                    <a:pt x="0" y="0"/>
                  </a:lnTo>
                  <a:lnTo>
                    <a:pt x="0" y="1412925"/>
                  </a:lnTo>
                  <a:lnTo>
                    <a:pt x="869393" y="1412925"/>
                  </a:lnTo>
                  <a:lnTo>
                    <a:pt x="1046875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bk object 26"/>
            <p:cNvSpPr/>
            <p:nvPr userDrawn="1"/>
          </p:nvSpPr>
          <p:spPr>
            <a:xfrm>
              <a:off x="340051" y="-11827"/>
              <a:ext cx="863535" cy="170018"/>
            </a:xfrm>
            <a:custGeom>
              <a:avLst/>
              <a:gdLst/>
              <a:ahLst/>
              <a:cxnLst/>
              <a:rect l="l" t="t" r="r" b="b"/>
              <a:pathLst>
                <a:path w="1731010" h="1413510">
                  <a:moveTo>
                    <a:pt x="1730918" y="0"/>
                  </a:moveTo>
                  <a:lnTo>
                    <a:pt x="179633" y="0"/>
                  </a:lnTo>
                  <a:lnTo>
                    <a:pt x="0" y="1412925"/>
                  </a:lnTo>
                  <a:lnTo>
                    <a:pt x="1296345" y="1412925"/>
                  </a:lnTo>
                  <a:lnTo>
                    <a:pt x="1730918" y="0"/>
                  </a:lnTo>
                  <a:close/>
                </a:path>
              </a:pathLst>
            </a:custGeom>
            <a:solidFill>
              <a:srgbClr val="1D5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bk object 27"/>
            <p:cNvSpPr/>
            <p:nvPr userDrawn="1"/>
          </p:nvSpPr>
          <p:spPr>
            <a:xfrm>
              <a:off x="878274" y="-11827"/>
              <a:ext cx="1343452" cy="170018"/>
            </a:xfrm>
            <a:custGeom>
              <a:avLst/>
              <a:gdLst/>
              <a:ahLst/>
              <a:cxnLst/>
              <a:rect l="l" t="t" r="r" b="b"/>
              <a:pathLst>
                <a:path w="2693035" h="1413510">
                  <a:moveTo>
                    <a:pt x="2692774" y="0"/>
                  </a:moveTo>
                  <a:lnTo>
                    <a:pt x="435654" y="0"/>
                  </a:lnTo>
                  <a:lnTo>
                    <a:pt x="0" y="1412925"/>
                  </a:lnTo>
                  <a:lnTo>
                    <a:pt x="1878492" y="1412925"/>
                  </a:lnTo>
                  <a:lnTo>
                    <a:pt x="2692774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bk object 28"/>
            <p:cNvSpPr/>
            <p:nvPr userDrawn="1"/>
          </p:nvSpPr>
          <p:spPr>
            <a:xfrm>
              <a:off x="1654598" y="-11827"/>
              <a:ext cx="1362458" cy="170018"/>
            </a:xfrm>
            <a:custGeom>
              <a:avLst/>
              <a:gdLst/>
              <a:ahLst/>
              <a:cxnLst/>
              <a:rect l="l" t="t" r="r" b="b"/>
              <a:pathLst>
                <a:path w="2731134" h="1413510">
                  <a:moveTo>
                    <a:pt x="2730969" y="0"/>
                  </a:moveTo>
                  <a:lnTo>
                    <a:pt x="816445" y="0"/>
                  </a:lnTo>
                  <a:lnTo>
                    <a:pt x="0" y="1412925"/>
                  </a:lnTo>
                  <a:lnTo>
                    <a:pt x="1593978" y="1412925"/>
                  </a:lnTo>
                  <a:lnTo>
                    <a:pt x="2730969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bk object 29"/>
            <p:cNvSpPr/>
            <p:nvPr userDrawn="1"/>
          </p:nvSpPr>
          <p:spPr>
            <a:xfrm>
              <a:off x="2304805" y="-11827"/>
              <a:ext cx="937659" cy="170018"/>
            </a:xfrm>
            <a:custGeom>
              <a:avLst/>
              <a:gdLst/>
              <a:ahLst/>
              <a:cxnLst/>
              <a:rect l="l" t="t" r="r" b="b"/>
              <a:pathLst>
                <a:path w="1879600" h="1413510">
                  <a:moveTo>
                    <a:pt x="1879368" y="0"/>
                  </a:moveTo>
                  <a:lnTo>
                    <a:pt x="1140221" y="0"/>
                  </a:lnTo>
                  <a:lnTo>
                    <a:pt x="0" y="1412925"/>
                  </a:lnTo>
                  <a:lnTo>
                    <a:pt x="621900" y="1412925"/>
                  </a:lnTo>
                  <a:lnTo>
                    <a:pt x="1879368" y="0"/>
                  </a:lnTo>
                  <a:close/>
                </a:path>
              </a:pathLst>
            </a:custGeom>
            <a:solidFill>
              <a:srgbClr val="174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bk object 30"/>
            <p:cNvSpPr/>
            <p:nvPr userDrawn="1"/>
          </p:nvSpPr>
          <p:spPr>
            <a:xfrm>
              <a:off x="2554809" y="-11827"/>
              <a:ext cx="2483849" cy="170018"/>
            </a:xfrm>
            <a:custGeom>
              <a:avLst/>
              <a:gdLst/>
              <a:ahLst/>
              <a:cxnLst/>
              <a:rect l="l" t="t" r="r" b="b"/>
              <a:pathLst>
                <a:path w="4979034" h="1413510">
                  <a:moveTo>
                    <a:pt x="4978576" y="0"/>
                  </a:moveTo>
                  <a:lnTo>
                    <a:pt x="1262846" y="0"/>
                  </a:lnTo>
                  <a:lnTo>
                    <a:pt x="0" y="1412925"/>
                  </a:lnTo>
                  <a:lnTo>
                    <a:pt x="3093828" y="1412925"/>
                  </a:lnTo>
                  <a:lnTo>
                    <a:pt x="4978576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bk object 31"/>
            <p:cNvSpPr/>
            <p:nvPr userDrawn="1"/>
          </p:nvSpPr>
          <p:spPr>
            <a:xfrm>
              <a:off x="3835845" y="-11827"/>
              <a:ext cx="1915234" cy="170018"/>
            </a:xfrm>
            <a:custGeom>
              <a:avLst/>
              <a:gdLst/>
              <a:ahLst/>
              <a:cxnLst/>
              <a:rect l="l" t="t" r="r" b="b"/>
              <a:pathLst>
                <a:path w="3839209" h="1413510">
                  <a:moveTo>
                    <a:pt x="3838727" y="0"/>
                  </a:moveTo>
                  <a:lnTo>
                    <a:pt x="1891189" y="0"/>
                  </a:lnTo>
                  <a:lnTo>
                    <a:pt x="0" y="1412925"/>
                  </a:lnTo>
                  <a:lnTo>
                    <a:pt x="1625414" y="1412925"/>
                  </a:lnTo>
                  <a:lnTo>
                    <a:pt x="3838727" y="0"/>
                  </a:lnTo>
                  <a:close/>
                </a:path>
              </a:pathLst>
            </a:custGeom>
            <a:solidFill>
              <a:srgbClr val="53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bk object 32"/>
            <p:cNvSpPr/>
            <p:nvPr userDrawn="1"/>
          </p:nvSpPr>
          <p:spPr>
            <a:xfrm>
              <a:off x="4458868" y="-11827"/>
              <a:ext cx="4685132" cy="170018"/>
            </a:xfrm>
            <a:custGeom>
              <a:avLst/>
              <a:gdLst/>
              <a:ahLst/>
              <a:cxnLst/>
              <a:rect l="l" t="t" r="r" b="b"/>
              <a:pathLst>
                <a:path w="9391650" h="1413510">
                  <a:moveTo>
                    <a:pt x="9391076" y="0"/>
                  </a:moveTo>
                  <a:lnTo>
                    <a:pt x="2213316" y="0"/>
                  </a:lnTo>
                  <a:lnTo>
                    <a:pt x="0" y="1412929"/>
                  </a:lnTo>
                  <a:lnTo>
                    <a:pt x="9391076" y="1412929"/>
                  </a:lnTo>
                  <a:lnTo>
                    <a:pt x="9391076" y="0"/>
                  </a:lnTo>
                  <a:close/>
                </a:path>
              </a:pathLst>
            </a:custGeom>
            <a:gradFill>
              <a:gsLst>
                <a:gs pos="0">
                  <a:srgbClr val="103064"/>
                </a:gs>
                <a:gs pos="100000">
                  <a:srgbClr val="17468F"/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2A43ECC-BBFF-4967-9F45-5667FFC0EE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543820"/>
          </a:xfrm>
          <a:prstGeom prst="rect">
            <a:avLst/>
          </a:prstGeom>
        </p:spPr>
      </p:pic>
      <p:pic>
        <p:nvPicPr>
          <p:cNvPr id="18" name="Picture 17" descr="A picture containing food&#10;&#10;Description automatically generated">
            <a:extLst>
              <a:ext uri="{FF2B5EF4-FFF2-40B4-BE49-F238E27FC236}">
                <a16:creationId xmlns:a16="http://schemas.microsoft.com/office/drawing/2014/main" id="{C40504C9-4163-574F-BC54-F086696594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" b="19294"/>
          <a:stretch/>
        </p:blipFill>
        <p:spPr>
          <a:xfrm>
            <a:off x="6066692" y="4354414"/>
            <a:ext cx="842588" cy="5108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643D41E-4012-6A48-A9E5-FF5E929A278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631" y="4866336"/>
            <a:ext cx="875574" cy="121925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A6AAAD80-3A2F-8C46-8F1B-924231929F6E}"/>
              </a:ext>
            </a:extLst>
          </p:cNvPr>
          <p:cNvSpPr/>
          <p:nvPr userDrawn="1"/>
        </p:nvSpPr>
        <p:spPr>
          <a:xfrm>
            <a:off x="7404921" y="4409128"/>
            <a:ext cx="1591642" cy="563319"/>
          </a:xfrm>
          <a:prstGeom prst="roundRect">
            <a:avLst>
              <a:gd name="adj" fmla="val 20191"/>
            </a:avLst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65372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2B0A619-F6AA-4053-9D4A-55C4BC7B004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55BF8B"/>
              </a:gs>
              <a:gs pos="96000">
                <a:srgbClr val="145E71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 userDrawn="1">
            <p:ph type="title"/>
          </p:nvPr>
        </p:nvSpPr>
        <p:spPr>
          <a:xfrm>
            <a:off x="685801" y="9097"/>
            <a:ext cx="8458200" cy="866834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3000"/>
              </a:lnSpc>
              <a:defRPr sz="2800" b="1" baseline="0">
                <a:solidFill>
                  <a:schemeClr val="tx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 userDrawn="1">
            <p:ph type="subTitle" idx="1"/>
          </p:nvPr>
        </p:nvSpPr>
        <p:spPr>
          <a:xfrm>
            <a:off x="685801" y="1061976"/>
            <a:ext cx="7453858" cy="3429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tx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 userDrawn="1">
            <p:ph type="body" sz="quarter" idx="10"/>
          </p:nvPr>
        </p:nvSpPr>
        <p:spPr>
          <a:xfrm>
            <a:off x="685801" y="1890634"/>
            <a:ext cx="7393898" cy="77948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3D0F8F-59A2-423C-A3F9-4CCC5E04EB88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32F05D3-C03C-45E4-9FA9-D106B2E80059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86CBDE1-9FE4-4D39-8D29-C02C77614B0D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031030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2" name="Rectangle 20"/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9"/>
            <a:ext cx="8229600" cy="689591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5" name="Text Placeholder 7"/>
          <p:cNvSpPr>
            <a:spLocks noGrp="1"/>
          </p:cNvSpPr>
          <p:nvPr userDrawn="1"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230188" indent="-230188">
              <a:buClr>
                <a:srgbClr val="005DAA"/>
              </a:buClr>
              <a:buFont typeface="Wingdings" panose="05000000000000000000" pitchFamily="2" charset="2"/>
              <a:buChar char="§"/>
              <a:defRPr sz="2000">
                <a:solidFill>
                  <a:srgbClr val="2D2D2D"/>
                </a:solidFill>
              </a:defRPr>
            </a:lvl1pPr>
            <a:lvl2pPr>
              <a:buClr>
                <a:srgbClr val="532E63"/>
              </a:buClr>
              <a:defRPr sz="2000">
                <a:solidFill>
                  <a:srgbClr val="2D2D2D"/>
                </a:solidFill>
              </a:defRPr>
            </a:lvl2pPr>
            <a:lvl3pPr>
              <a:buClr>
                <a:srgbClr val="9A3B26"/>
              </a:buClr>
              <a:defRPr sz="2000">
                <a:solidFill>
                  <a:srgbClr val="2D2D2D"/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256BCB5-3FA6-46A4-BD0C-A091D9F1922D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5B91796-8B0E-4339-853E-86194B92F336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B4E0A8E-0F30-4F8C-A535-BEEA20A4E70F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D19B2B3-1518-3440-AFD3-E7E0B409D22A}"/>
              </a:ext>
            </a:extLst>
          </p:cNvPr>
          <p:cNvSpPr/>
          <p:nvPr userDrawn="1"/>
        </p:nvSpPr>
        <p:spPr>
          <a:xfrm>
            <a:off x="914400" y="4424667"/>
            <a:ext cx="1404530" cy="497096"/>
          </a:xfrm>
          <a:prstGeom prst="roundRect">
            <a:avLst>
              <a:gd name="adj" fmla="val 2019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picture containing food&#10;&#10;Description automatically generated">
            <a:extLst>
              <a:ext uri="{FF2B5EF4-FFF2-40B4-BE49-F238E27FC236}">
                <a16:creationId xmlns:a16="http://schemas.microsoft.com/office/drawing/2014/main" id="{254FF0E5-F6D8-E24C-98D4-EC8EAB6587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0" y="4493208"/>
            <a:ext cx="510990" cy="36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52743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2" name="Rectangle 20"/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9"/>
            <a:ext cx="8229600" cy="689591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5" name="Text Placeholder 7"/>
          <p:cNvSpPr>
            <a:spLocks noGrp="1"/>
          </p:cNvSpPr>
          <p:nvPr userDrawn="1"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230188" indent="-230188">
              <a:buClr>
                <a:srgbClr val="005DAA"/>
              </a:buClr>
              <a:buFont typeface="Wingdings" panose="05000000000000000000" pitchFamily="2" charset="2"/>
              <a:buChar char="§"/>
              <a:defRPr sz="2000">
                <a:solidFill>
                  <a:srgbClr val="2D2D2D"/>
                </a:solidFill>
              </a:defRPr>
            </a:lvl1pPr>
            <a:lvl2pPr>
              <a:buClr>
                <a:srgbClr val="532E63"/>
              </a:buClr>
              <a:defRPr sz="2000">
                <a:solidFill>
                  <a:srgbClr val="2D2D2D"/>
                </a:solidFill>
              </a:defRPr>
            </a:lvl2pPr>
            <a:lvl3pPr>
              <a:buClr>
                <a:srgbClr val="9A3B26"/>
              </a:buClr>
              <a:defRPr sz="2000">
                <a:solidFill>
                  <a:srgbClr val="2D2D2D"/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256BCB5-3FA6-46A4-BD0C-A091D9F1922D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5B91796-8B0E-4339-853E-86194B92F336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B4E0A8E-0F30-4F8C-A535-BEEA20A4E70F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900402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2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 userDrawn="1">
            <p:ph idx="10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416945D-7463-43F9-B460-2CF43DA200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D9C951-7795-4013-A98F-41CA15626A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138E91-A144-4218-9895-5E4D3582AD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F4E6B6-BDAE-40A5-9E22-D7B6320CB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9" name="Rectangle 20">
            <a:extLst>
              <a:ext uri="{FF2B5EF4-FFF2-40B4-BE49-F238E27FC236}">
                <a16:creationId xmlns:a16="http://schemas.microsoft.com/office/drawing/2014/main" id="{E71CFAF4-5909-4817-B92D-CE4D29DFF70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E6DC0A-1388-4428-BA38-59223C425A4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318103-E3F0-462E-A0BE-161EC7EA9C7C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C2A256B-3279-4135-9C44-56940C3F4D28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D7CDBA5-E900-4510-9676-E670A0189CF4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1ADBBA4A-A984-A14C-8DE2-D8789E92FAB3}"/>
              </a:ext>
            </a:extLst>
          </p:cNvPr>
          <p:cNvSpPr/>
          <p:nvPr userDrawn="1"/>
        </p:nvSpPr>
        <p:spPr>
          <a:xfrm>
            <a:off x="914400" y="4424667"/>
            <a:ext cx="1404530" cy="497096"/>
          </a:xfrm>
          <a:prstGeom prst="roundRect">
            <a:avLst>
              <a:gd name="adj" fmla="val 2019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25" descr="A picture containing food&#10;&#10;Description automatically generated">
            <a:extLst>
              <a:ext uri="{FF2B5EF4-FFF2-40B4-BE49-F238E27FC236}">
                <a16:creationId xmlns:a16="http://schemas.microsoft.com/office/drawing/2014/main" id="{0669AF9A-CF0A-5C4B-956D-2E5979EF89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0" y="4493208"/>
            <a:ext cx="510990" cy="36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51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SLIDE 2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 userDrawn="1">
            <p:ph idx="10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416945D-7463-43F9-B460-2CF43DA200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D9C951-7795-4013-A98F-41CA15626A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138E91-A144-4218-9895-5E4D3582AD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F4E6B6-BDAE-40A5-9E22-D7B6320CB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9" name="Rectangle 20">
            <a:extLst>
              <a:ext uri="{FF2B5EF4-FFF2-40B4-BE49-F238E27FC236}">
                <a16:creationId xmlns:a16="http://schemas.microsoft.com/office/drawing/2014/main" id="{E71CFAF4-5909-4817-B92D-CE4D29DFF70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E6DC0A-1388-4428-BA38-59223C425A4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318103-E3F0-462E-A0BE-161EC7EA9C7C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C2A256B-3279-4135-9C44-56940C3F4D28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D7CDBA5-E900-4510-9676-E670A0189CF4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5838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background">
    <p:bg>
      <p:bgPr>
        <a:solidFill>
          <a:srgbClr val="006A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613" y="2441363"/>
            <a:ext cx="8294913" cy="871538"/>
          </a:xfrm>
          <a:prstGeom prst="rect">
            <a:avLst/>
          </a:prstGeom>
        </p:spPr>
        <p:txBody>
          <a:bodyPr anchor="b"/>
          <a:lstStyle>
            <a:lvl1pPr algn="l">
              <a:defRPr sz="36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79613" y="3516736"/>
            <a:ext cx="7772400" cy="426244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F2383A9-DB6F-0D41-8148-4889C8E0D7E8}"/>
              </a:ext>
            </a:extLst>
          </p:cNvPr>
          <p:cNvSpPr/>
          <p:nvPr userDrawn="1"/>
        </p:nvSpPr>
        <p:spPr>
          <a:xfrm>
            <a:off x="1886913" y="4019550"/>
            <a:ext cx="2036355" cy="720713"/>
          </a:xfrm>
          <a:prstGeom prst="roundRect">
            <a:avLst>
              <a:gd name="adj" fmla="val 2019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picture containing food&#10;&#10;Description automatically generated">
            <a:extLst>
              <a:ext uri="{FF2B5EF4-FFF2-40B4-BE49-F238E27FC236}">
                <a16:creationId xmlns:a16="http://schemas.microsoft.com/office/drawing/2014/main" id="{F4CD12FB-3166-8246-82D0-2E98BCD2CE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0" b="19294"/>
          <a:stretch/>
        </p:blipFill>
        <p:spPr>
          <a:xfrm>
            <a:off x="440924" y="4030406"/>
            <a:ext cx="996875" cy="6020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8BBB36-0D9E-B44A-AD75-1007DF3253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24" y="4646083"/>
            <a:ext cx="1032012" cy="14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960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background">
    <p:bg>
      <p:bgPr>
        <a:solidFill>
          <a:srgbClr val="006A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D1EDB832-85DB-47C2-990D-C76F1161C2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7069" y="506186"/>
            <a:ext cx="4484352" cy="43463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613" y="2441363"/>
            <a:ext cx="8294913" cy="871538"/>
          </a:xfrm>
          <a:prstGeom prst="rect">
            <a:avLst/>
          </a:prstGeom>
        </p:spPr>
        <p:txBody>
          <a:bodyPr anchor="b"/>
          <a:lstStyle>
            <a:lvl1pPr algn="l">
              <a:defRPr sz="36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79613" y="3516736"/>
            <a:ext cx="7772400" cy="426244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7010CCD-32FB-5740-801E-C76BC2A95384}"/>
              </a:ext>
            </a:extLst>
          </p:cNvPr>
          <p:cNvSpPr/>
          <p:nvPr userDrawn="1"/>
        </p:nvSpPr>
        <p:spPr>
          <a:xfrm>
            <a:off x="1886913" y="4019550"/>
            <a:ext cx="2036355" cy="720713"/>
          </a:xfrm>
          <a:prstGeom prst="roundRect">
            <a:avLst>
              <a:gd name="adj" fmla="val 20191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food&#10;&#10;Description automatically generated">
            <a:extLst>
              <a:ext uri="{FF2B5EF4-FFF2-40B4-BE49-F238E27FC236}">
                <a16:creationId xmlns:a16="http://schemas.microsoft.com/office/drawing/2014/main" id="{5FD6086E-5FC1-CB46-A9A8-10B8FF08C6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0" b="19294"/>
          <a:stretch/>
        </p:blipFill>
        <p:spPr>
          <a:xfrm>
            <a:off x="440924" y="4030406"/>
            <a:ext cx="996875" cy="6020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C60AA1-249F-8E44-A6C1-FB85BD9E3FE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24" y="4646083"/>
            <a:ext cx="1032012" cy="14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0105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0"/>
          <a:stretch/>
        </p:blipFill>
        <p:spPr>
          <a:xfrm>
            <a:off x="1956" y="4251554"/>
            <a:ext cx="9144000" cy="88316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27218" y="2746824"/>
            <a:ext cx="6639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For more information, contact CDC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1-800-CDC-INFO (232-4636)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TTY:  1-888-232-6348    www.cdc.gov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s-ES" sz="1200" b="0" i="0" u="none" strike="noStrike" cap="none" dirty="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Los resultados y conclusiones de este informe corresponden a sus autores y no necesariamente representan la postura oficial de los Centros de Control y Prevención de Enfermedades.</a:t>
            </a:r>
            <a:endParaRPr lang="en-US" sz="1200" dirty="0">
              <a:solidFill>
                <a:srgbClr val="2D2D2D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3" descr="Logos of the U.S. Department of Health and Human Services and the Centers for Disease Control and Prevention." title="Logo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6855"/>
            <a:ext cx="9144000" cy="887868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0" y="4246855"/>
            <a:ext cx="9144000" cy="887868"/>
            <a:chOff x="0" y="-11827"/>
            <a:chExt cx="9144000" cy="170018"/>
          </a:xfrm>
        </p:grpSpPr>
        <p:sp>
          <p:nvSpPr>
            <p:cNvPr id="6" name="bk object 25"/>
            <p:cNvSpPr/>
            <p:nvPr userDrawn="1"/>
          </p:nvSpPr>
          <p:spPr>
            <a:xfrm>
              <a:off x="0" y="-11827"/>
              <a:ext cx="522365" cy="170018"/>
            </a:xfrm>
            <a:custGeom>
              <a:avLst/>
              <a:gdLst/>
              <a:ahLst/>
              <a:cxnLst/>
              <a:rect l="l" t="t" r="r" b="b"/>
              <a:pathLst>
                <a:path w="1047115" h="1413510">
                  <a:moveTo>
                    <a:pt x="1046875" y="0"/>
                  </a:moveTo>
                  <a:lnTo>
                    <a:pt x="0" y="0"/>
                  </a:lnTo>
                  <a:lnTo>
                    <a:pt x="0" y="1412925"/>
                  </a:lnTo>
                  <a:lnTo>
                    <a:pt x="869393" y="1412925"/>
                  </a:lnTo>
                  <a:lnTo>
                    <a:pt x="1046875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bk object 26"/>
            <p:cNvSpPr/>
            <p:nvPr userDrawn="1"/>
          </p:nvSpPr>
          <p:spPr>
            <a:xfrm>
              <a:off x="340051" y="-11827"/>
              <a:ext cx="863535" cy="170018"/>
            </a:xfrm>
            <a:custGeom>
              <a:avLst/>
              <a:gdLst/>
              <a:ahLst/>
              <a:cxnLst/>
              <a:rect l="l" t="t" r="r" b="b"/>
              <a:pathLst>
                <a:path w="1731010" h="1413510">
                  <a:moveTo>
                    <a:pt x="1730918" y="0"/>
                  </a:moveTo>
                  <a:lnTo>
                    <a:pt x="179633" y="0"/>
                  </a:lnTo>
                  <a:lnTo>
                    <a:pt x="0" y="1412925"/>
                  </a:lnTo>
                  <a:lnTo>
                    <a:pt x="1296345" y="1412925"/>
                  </a:lnTo>
                  <a:lnTo>
                    <a:pt x="1730918" y="0"/>
                  </a:lnTo>
                  <a:close/>
                </a:path>
              </a:pathLst>
            </a:custGeom>
            <a:solidFill>
              <a:srgbClr val="1D5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bk object 27"/>
            <p:cNvSpPr/>
            <p:nvPr userDrawn="1"/>
          </p:nvSpPr>
          <p:spPr>
            <a:xfrm>
              <a:off x="878274" y="-11827"/>
              <a:ext cx="1343452" cy="170018"/>
            </a:xfrm>
            <a:custGeom>
              <a:avLst/>
              <a:gdLst/>
              <a:ahLst/>
              <a:cxnLst/>
              <a:rect l="l" t="t" r="r" b="b"/>
              <a:pathLst>
                <a:path w="2693035" h="1413510">
                  <a:moveTo>
                    <a:pt x="2692774" y="0"/>
                  </a:moveTo>
                  <a:lnTo>
                    <a:pt x="435654" y="0"/>
                  </a:lnTo>
                  <a:lnTo>
                    <a:pt x="0" y="1412925"/>
                  </a:lnTo>
                  <a:lnTo>
                    <a:pt x="1878492" y="1412925"/>
                  </a:lnTo>
                  <a:lnTo>
                    <a:pt x="2692774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bk object 28"/>
            <p:cNvSpPr/>
            <p:nvPr userDrawn="1"/>
          </p:nvSpPr>
          <p:spPr>
            <a:xfrm>
              <a:off x="1654598" y="-11827"/>
              <a:ext cx="1362458" cy="170018"/>
            </a:xfrm>
            <a:custGeom>
              <a:avLst/>
              <a:gdLst/>
              <a:ahLst/>
              <a:cxnLst/>
              <a:rect l="l" t="t" r="r" b="b"/>
              <a:pathLst>
                <a:path w="2731134" h="1413510">
                  <a:moveTo>
                    <a:pt x="2730969" y="0"/>
                  </a:moveTo>
                  <a:lnTo>
                    <a:pt x="816445" y="0"/>
                  </a:lnTo>
                  <a:lnTo>
                    <a:pt x="0" y="1412925"/>
                  </a:lnTo>
                  <a:lnTo>
                    <a:pt x="1593978" y="1412925"/>
                  </a:lnTo>
                  <a:lnTo>
                    <a:pt x="2730969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bk object 29"/>
            <p:cNvSpPr/>
            <p:nvPr userDrawn="1"/>
          </p:nvSpPr>
          <p:spPr>
            <a:xfrm>
              <a:off x="2304805" y="-11827"/>
              <a:ext cx="937659" cy="170018"/>
            </a:xfrm>
            <a:custGeom>
              <a:avLst/>
              <a:gdLst/>
              <a:ahLst/>
              <a:cxnLst/>
              <a:rect l="l" t="t" r="r" b="b"/>
              <a:pathLst>
                <a:path w="1879600" h="1413510">
                  <a:moveTo>
                    <a:pt x="1879368" y="0"/>
                  </a:moveTo>
                  <a:lnTo>
                    <a:pt x="1140221" y="0"/>
                  </a:lnTo>
                  <a:lnTo>
                    <a:pt x="0" y="1412925"/>
                  </a:lnTo>
                  <a:lnTo>
                    <a:pt x="621900" y="1412925"/>
                  </a:lnTo>
                  <a:lnTo>
                    <a:pt x="1879368" y="0"/>
                  </a:lnTo>
                  <a:close/>
                </a:path>
              </a:pathLst>
            </a:custGeom>
            <a:solidFill>
              <a:srgbClr val="174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bk object 30"/>
            <p:cNvSpPr/>
            <p:nvPr userDrawn="1"/>
          </p:nvSpPr>
          <p:spPr>
            <a:xfrm>
              <a:off x="2554809" y="-11827"/>
              <a:ext cx="2483849" cy="170018"/>
            </a:xfrm>
            <a:custGeom>
              <a:avLst/>
              <a:gdLst/>
              <a:ahLst/>
              <a:cxnLst/>
              <a:rect l="l" t="t" r="r" b="b"/>
              <a:pathLst>
                <a:path w="4979034" h="1413510">
                  <a:moveTo>
                    <a:pt x="4978576" y="0"/>
                  </a:moveTo>
                  <a:lnTo>
                    <a:pt x="1262846" y="0"/>
                  </a:lnTo>
                  <a:lnTo>
                    <a:pt x="0" y="1412925"/>
                  </a:lnTo>
                  <a:lnTo>
                    <a:pt x="3093828" y="1412925"/>
                  </a:lnTo>
                  <a:lnTo>
                    <a:pt x="4978576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bk object 31"/>
            <p:cNvSpPr/>
            <p:nvPr userDrawn="1"/>
          </p:nvSpPr>
          <p:spPr>
            <a:xfrm>
              <a:off x="3835845" y="-11827"/>
              <a:ext cx="1915234" cy="170018"/>
            </a:xfrm>
            <a:custGeom>
              <a:avLst/>
              <a:gdLst/>
              <a:ahLst/>
              <a:cxnLst/>
              <a:rect l="l" t="t" r="r" b="b"/>
              <a:pathLst>
                <a:path w="3839209" h="1413510">
                  <a:moveTo>
                    <a:pt x="3838727" y="0"/>
                  </a:moveTo>
                  <a:lnTo>
                    <a:pt x="1891189" y="0"/>
                  </a:lnTo>
                  <a:lnTo>
                    <a:pt x="0" y="1412925"/>
                  </a:lnTo>
                  <a:lnTo>
                    <a:pt x="1625414" y="1412925"/>
                  </a:lnTo>
                  <a:lnTo>
                    <a:pt x="3838727" y="0"/>
                  </a:lnTo>
                  <a:close/>
                </a:path>
              </a:pathLst>
            </a:custGeom>
            <a:solidFill>
              <a:srgbClr val="53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bk object 32"/>
            <p:cNvSpPr/>
            <p:nvPr userDrawn="1"/>
          </p:nvSpPr>
          <p:spPr>
            <a:xfrm>
              <a:off x="4458868" y="-11827"/>
              <a:ext cx="4685132" cy="170018"/>
            </a:xfrm>
            <a:custGeom>
              <a:avLst/>
              <a:gdLst/>
              <a:ahLst/>
              <a:cxnLst/>
              <a:rect l="l" t="t" r="r" b="b"/>
              <a:pathLst>
                <a:path w="9391650" h="1413510">
                  <a:moveTo>
                    <a:pt x="9391076" y="0"/>
                  </a:moveTo>
                  <a:lnTo>
                    <a:pt x="2213316" y="0"/>
                  </a:lnTo>
                  <a:lnTo>
                    <a:pt x="0" y="1412929"/>
                  </a:lnTo>
                  <a:lnTo>
                    <a:pt x="9391076" y="1412929"/>
                  </a:lnTo>
                  <a:lnTo>
                    <a:pt x="9391076" y="0"/>
                  </a:lnTo>
                  <a:close/>
                </a:path>
              </a:pathLst>
            </a:custGeom>
            <a:gradFill>
              <a:gsLst>
                <a:gs pos="0">
                  <a:srgbClr val="103064"/>
                </a:gs>
                <a:gs pos="100000">
                  <a:srgbClr val="17468F"/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708E3E0E-8007-4E08-9AE4-D29BCAE7C5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5" r="19754"/>
          <a:stretch/>
        </p:blipFill>
        <p:spPr>
          <a:xfrm>
            <a:off x="5334256" y="175641"/>
            <a:ext cx="3684774" cy="3475844"/>
          </a:xfrm>
          <a:prstGeom prst="rect">
            <a:avLst/>
          </a:prstGeom>
        </p:spPr>
      </p:pic>
      <p:pic>
        <p:nvPicPr>
          <p:cNvPr id="17" name="Picture 16" descr="A picture containing food&#10;&#10;Description automatically generated">
            <a:extLst>
              <a:ext uri="{FF2B5EF4-FFF2-40B4-BE49-F238E27FC236}">
                <a16:creationId xmlns:a16="http://schemas.microsoft.com/office/drawing/2014/main" id="{422592C5-2DF1-6247-ADF5-DA5B074C81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" b="19294"/>
          <a:stretch/>
        </p:blipFill>
        <p:spPr>
          <a:xfrm>
            <a:off x="6066692" y="4354414"/>
            <a:ext cx="842588" cy="5108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4919446-9FF0-9A4B-846C-1FD07E7E892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631" y="4866336"/>
            <a:ext cx="875574" cy="121925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CBC1CDD5-5881-3A4A-9703-D48BCDA87D3F}"/>
              </a:ext>
            </a:extLst>
          </p:cNvPr>
          <p:cNvSpPr/>
          <p:nvPr userDrawn="1"/>
        </p:nvSpPr>
        <p:spPr>
          <a:xfrm>
            <a:off x="7404921" y="4409128"/>
            <a:ext cx="1591642" cy="563319"/>
          </a:xfrm>
          <a:prstGeom prst="roundRect">
            <a:avLst>
              <a:gd name="adj" fmla="val 20191"/>
            </a:avLst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84295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9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24" r:id="rId2"/>
    <p:sldLayoutId id="2147483811" r:id="rId3"/>
    <p:sldLayoutId id="2147483827" r:id="rId4"/>
    <p:sldLayoutId id="2147483815" r:id="rId5"/>
    <p:sldLayoutId id="2147483828" r:id="rId6"/>
    <p:sldLayoutId id="2147483823" r:id="rId7"/>
    <p:sldLayoutId id="2147483826" r:id="rId8"/>
    <p:sldLayoutId id="2147483822" r:id="rId9"/>
    <p:sldLayoutId id="2147483825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tiff"/><Relationship Id="rId5" Type="http://schemas.openxmlformats.org/officeDocument/2006/relationships/hyperlink" Target="https://www.edwards.af.mil/News/Photos/igphoto/2002299015/" TargetMode="External"/><Relationship Id="rId4" Type="http://schemas.openxmlformats.org/officeDocument/2006/relationships/hyperlink" Target="https://www.fema.gov/media-library/assets/images/18749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eg"/><Relationship Id="rId4" Type="http://schemas.openxmlformats.org/officeDocument/2006/relationships/hyperlink" Target="https://commons.wikimedia.org/wiki/File:Governor_Hogan_Visits_Howard_County_Emergency_Operations_Center_(28646381650)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Freetown_Emergency_Operations_Center.jpg" TargetMode="External"/><Relationship Id="rId5" Type="http://schemas.openxmlformats.org/officeDocument/2006/relationships/image" Target="../media/image19.png"/><Relationship Id="rId4" Type="http://schemas.openxmlformats.org/officeDocument/2006/relationships/hyperlink" Target="https://phil.cdc.gov/Details.aspx?pid=1781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>
          <a:xfrm>
            <a:off x="522515" y="9097"/>
            <a:ext cx="8621486" cy="866834"/>
          </a:xfrm>
        </p:spPr>
        <p:txBody>
          <a:bodyPr/>
          <a:lstStyle/>
          <a:p>
            <a:r>
              <a:rPr lang="es-x-int-SDL" sz="1600" dirty="0">
                <a:latin typeface="Arial" pitchFamily="34" charset="0"/>
                <a:cs typeface="Arial" pitchFamily="34" charset="0"/>
              </a:rPr>
              <a:t>Diseño del Centro de 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O</a:t>
            </a:r>
            <a:r>
              <a:rPr lang="es-x-int-SDL" sz="1600" dirty="0">
                <a:latin typeface="Arial" pitchFamily="34" charset="0"/>
                <a:cs typeface="Arial" pitchFamily="34" charset="0"/>
              </a:rPr>
              <a:t>peraciones </a:t>
            </a:r>
            <a:r>
              <a:rPr lang="es-ES" sz="1600" dirty="0">
                <a:latin typeface="Arial" pitchFamily="34" charset="0"/>
                <a:cs typeface="Arial" pitchFamily="34" charset="0"/>
              </a:rPr>
              <a:t>en E</a:t>
            </a:r>
            <a:r>
              <a:rPr lang="es-x-int-SDL" sz="1600" dirty="0">
                <a:latin typeface="Arial" pitchFamily="34" charset="0"/>
                <a:cs typeface="Arial" pitchFamily="34" charset="0"/>
              </a:rPr>
              <a:t>mergencia y consideraciones de equipamiento</a:t>
            </a:r>
          </a:p>
        </p:txBody>
      </p:sp>
      <p:pic>
        <p:nvPicPr>
          <p:cNvPr id="7172" name="Picture 6" descr="Logos of the United States Department of Health and Human Services and Centers for Disease Control and Preven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86325"/>
            <a:ext cx="1905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78263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Diagramaciones</a:t>
            </a:r>
          </a:p>
        </p:txBody>
      </p:sp>
      <p:pic>
        <p:nvPicPr>
          <p:cNvPr id="1026" name="Picture 2" descr="People wearing masks as protective equipment during COVID-19.">
            <a:extLst>
              <a:ext uri="{FF2B5EF4-FFF2-40B4-BE49-F238E27FC236}">
                <a16:creationId xmlns:a16="http://schemas.microsoft.com/office/drawing/2014/main" id="{826B01E5-704C-D14C-AA77-861F45450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211" y="775063"/>
            <a:ext cx="4295912" cy="286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0A03C3F-24E4-5B4D-A939-7CBE0AB32712}"/>
              </a:ext>
            </a:extLst>
          </p:cNvPr>
          <p:cNvSpPr txBox="1"/>
          <p:nvPr/>
        </p:nvSpPr>
        <p:spPr>
          <a:xfrm>
            <a:off x="4680995" y="3640183"/>
            <a:ext cx="31341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x-int-SDL" sz="110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FEMA/Alexis Hall, 2020.</a:t>
            </a:r>
            <a:r>
              <a:rPr lang="es-x-int-SDL" sz="110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EOC en Ohio, Columbus, Ohio.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A4F49B-3E02-0948-812C-688FE1E89E2E}"/>
              </a:ext>
            </a:extLst>
          </p:cNvPr>
          <p:cNvSpPr/>
          <p:nvPr/>
        </p:nvSpPr>
        <p:spPr>
          <a:xfrm>
            <a:off x="457200" y="3379520"/>
            <a:ext cx="292573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x-int-SDL" sz="110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Giancarlo Casem/Fuerza Aérea de los EE. UU.</a:t>
            </a:r>
            <a:r>
              <a:rPr lang="es-x-int-SDL" sz="11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12 de mayo de 2020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047796-ACE4-484C-8102-F6F877CEA7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220" y="1624498"/>
            <a:ext cx="3116712" cy="175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9767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Diagramaciones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61D479A6-7919-A948-A152-F46B57A18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4625" y="2706638"/>
            <a:ext cx="3443064" cy="229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neweocopsrm">
            <a:extLst>
              <a:ext uri="{FF2B5EF4-FFF2-40B4-BE49-F238E27FC236}">
                <a16:creationId xmlns:a16="http://schemas.microsoft.com/office/drawing/2014/main" id="{FA782920-9A83-8345-8975-468450C96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8268" y="135364"/>
            <a:ext cx="3683781" cy="243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2EAC97DF-2BA4-714C-9DE0-89DA328C8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239" y="1461616"/>
            <a:ext cx="3432705" cy="209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365782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Diagramaciones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5D2D39-8FD7-984F-8149-37C0C068F9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65650"/>
            <a:ext cx="4326562" cy="28879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BBCEC1-109E-B24A-BE32-21B62417375E}"/>
              </a:ext>
            </a:extLst>
          </p:cNvPr>
          <p:cNvSpPr txBox="1"/>
          <p:nvPr/>
        </p:nvSpPr>
        <p:spPr>
          <a:xfrm>
            <a:off x="4572000" y="3213301"/>
            <a:ext cx="441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x-int-SDL" sz="110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Maryland GovPics, 10 de agosto de 2016.</a:t>
            </a:r>
            <a:r>
              <a:rPr lang="es-x-int-SDL" sz="110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EOC en el condado de Howard EOC, Maryland, EE. UU.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E75661-D61E-D544-A66C-B8F508117063}"/>
              </a:ext>
            </a:extLst>
          </p:cNvPr>
          <p:cNvSpPr txBox="1"/>
          <p:nvPr/>
        </p:nvSpPr>
        <p:spPr>
          <a:xfrm>
            <a:off x="457200" y="3769186"/>
            <a:ext cx="37245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x-int-SDL" sz="110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CDC/Jim Banaski, enero de 2017. EOC en el Instituto Nacional de Salud, Colombia.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57" y="978203"/>
            <a:ext cx="3641749" cy="273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8301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Características adicionales - Sala de juntas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C1CDFF-4BEE-3B47-A429-61325B173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925" y="1121796"/>
            <a:ext cx="3892281" cy="28937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010" y="3595477"/>
            <a:ext cx="5642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x-int-SDL" dirty="0">
                <a:solidFill>
                  <a:srgbClr val="000000"/>
                </a:solidFill>
                <a:latin typeface="Calibri" panose="020F0502020204030204" pitchFamily="34" charset="0"/>
              </a:rPr>
              <a:t>Durante </a:t>
            </a:r>
            <a:r>
              <a:rPr lang="es-ES" dirty="0">
                <a:solidFill>
                  <a:srgbClr val="000000"/>
                </a:solidFill>
                <a:latin typeface="Calibri" panose="020F0502020204030204" pitchFamily="34" charset="0"/>
              </a:rPr>
              <a:t>la COVID</a:t>
            </a:r>
            <a:r>
              <a:rPr lang="es-x-int-SDL" dirty="0">
                <a:solidFill>
                  <a:srgbClr val="000000"/>
                </a:solidFill>
                <a:latin typeface="Calibri" panose="020F0502020204030204" pitchFamily="34" charset="0"/>
              </a:rPr>
              <a:t>-19, asegurar que el espacio entre las sillas cumpla con las pautas de distanciamiento físico.</a:t>
            </a:r>
          </a:p>
        </p:txBody>
      </p:sp>
    </p:spTree>
    <p:extLst>
      <p:ext uri="{BB962C8B-B14F-4D97-AF65-F5344CB8AC3E}">
        <p14:creationId xmlns:p14="http://schemas.microsoft.com/office/powerpoint/2010/main" val="97550514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Características adicionales - Control de misión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1C9022-AF4D-FC40-8C02-3591385B5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71" y="1030242"/>
            <a:ext cx="5823857" cy="338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4948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Características adicionales - Mercado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95B944-0045-0542-8EBE-CE4611810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008" y="1064784"/>
            <a:ext cx="6173107" cy="368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33994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Equipamiento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02353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sz="2400" dirty="0"/>
              <a:t>El equipamiento en un ECO debe:</a:t>
            </a:r>
          </a:p>
          <a:p>
            <a:pPr lvl="1">
              <a:buClr>
                <a:srgbClr val="006A71"/>
              </a:buClr>
            </a:pPr>
            <a:r>
              <a:rPr lang="es-x-int-SDL" sz="2200" dirty="0"/>
              <a:t>Reflejar el alcance y el diseño de las instalaciones</a:t>
            </a:r>
          </a:p>
          <a:p>
            <a:pPr lvl="1">
              <a:buClr>
                <a:srgbClr val="006A71"/>
              </a:buClr>
            </a:pPr>
            <a:r>
              <a:rPr lang="es-x-int-SDL" sz="2200" dirty="0"/>
              <a:t>Ser suficiente para soportar las funciones del EOC</a:t>
            </a:r>
          </a:p>
          <a:p>
            <a:pPr lvl="1">
              <a:buClr>
                <a:srgbClr val="006A71"/>
              </a:buClr>
            </a:pPr>
            <a:r>
              <a:rPr lang="es-x-int-SDL" sz="2200" dirty="0"/>
              <a:t>Optimizarse para una sustentabilidad a largo plazo</a:t>
            </a:r>
          </a:p>
          <a:p>
            <a:pPr lvl="1">
              <a:buClr>
                <a:srgbClr val="006A71"/>
              </a:buClr>
            </a:pPr>
            <a:r>
              <a:rPr lang="es-x-int-SDL" sz="2200" dirty="0"/>
              <a:t>Estar limpio/desinfectarse regularmente (en especial, durante </a:t>
            </a:r>
            <a:r>
              <a:rPr lang="es-ES" sz="2200" dirty="0"/>
              <a:t>la COVID</a:t>
            </a:r>
            <a:r>
              <a:rPr lang="es-x-int-SDL" sz="2200" dirty="0"/>
              <a:t>-19)</a:t>
            </a:r>
          </a:p>
          <a:p>
            <a:pPr marL="0" indent="0">
              <a:buClr>
                <a:srgbClr val="006A71"/>
              </a:buClr>
              <a:buNone/>
            </a:pPr>
            <a:r>
              <a:rPr lang="es-x-int-SDL" sz="2400" dirty="0"/>
              <a:t>El personal en el EOC debe estar capacitado para utilizar el equipamiento como parte de su capacitación inicial, como también durante capacitaciones de actualización regulares. </a:t>
            </a:r>
          </a:p>
          <a:p>
            <a:pPr>
              <a:buClr>
                <a:srgbClr val="006A71"/>
              </a:buClr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49416322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Centros calientes, cálidos y fríos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6190456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dirty="0"/>
              <a:t>Calientes: </a:t>
            </a:r>
            <a:r>
              <a:rPr lang="es-ES" dirty="0"/>
              <a:t>t</a:t>
            </a:r>
            <a:r>
              <a:rPr lang="es-x-int-SDL" dirty="0"/>
              <a:t>otalmente equipados, servicios en funcionamiento, requieren un período de activación del EOC más corto.</a:t>
            </a:r>
            <a:br>
              <a:rPr lang="es-x-int-SDL" dirty="0"/>
            </a:br>
            <a:endParaRPr lang="es-x-int-SDL" dirty="0"/>
          </a:p>
          <a:p>
            <a:pPr>
              <a:buClr>
                <a:srgbClr val="006A71"/>
              </a:buClr>
            </a:pPr>
            <a:r>
              <a:rPr lang="es-x-int-SDL" dirty="0"/>
              <a:t>Cálidos: </a:t>
            </a:r>
            <a:r>
              <a:rPr lang="es-ES" dirty="0"/>
              <a:t>a</a:t>
            </a:r>
            <a:r>
              <a:rPr lang="es-x-int-SDL" dirty="0"/>
              <a:t>lgunos sistemas/equipos en su lugar, requieren un período de activación del EOC moderado.</a:t>
            </a:r>
            <a:br>
              <a:rPr lang="es-x-int-SDL" dirty="0"/>
            </a:br>
            <a:endParaRPr lang="es-x-int-SDL" dirty="0"/>
          </a:p>
          <a:p>
            <a:pPr>
              <a:buClr>
                <a:srgbClr val="006A71"/>
              </a:buClr>
            </a:pPr>
            <a:r>
              <a:rPr lang="es-x-int-SDL" dirty="0"/>
              <a:t>Fríos:	</a:t>
            </a:r>
            <a:r>
              <a:rPr lang="es-ES" dirty="0"/>
              <a:t>n</a:t>
            </a:r>
            <a:r>
              <a:rPr lang="es-x-int-SDL" dirty="0"/>
              <a:t>o están equipados, los servicios no funcionan, requieren un período de activación del EOC más prolongado.</a:t>
            </a:r>
          </a:p>
          <a:p>
            <a:pPr>
              <a:buClr>
                <a:srgbClr val="006A71"/>
              </a:buClr>
            </a:pP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48F280-FBCC-0B40-846D-05A4F39CB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656" y="1033071"/>
            <a:ext cx="2182035" cy="346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15762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Consideraciones de diseño del EOC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sz="2400"/>
              <a:t>Un EOC correctamente diseñado debe:</a:t>
            </a:r>
          </a:p>
          <a:p>
            <a:pPr lvl="1">
              <a:buClr>
                <a:srgbClr val="006A71"/>
              </a:buClr>
            </a:pPr>
            <a:r>
              <a:rPr lang="es-x-int-SDL" sz="2100"/>
              <a:t>Servir como centro eficaz y eficiente para coordinar los esfuerzos de respuesta ante emergencias</a:t>
            </a:r>
          </a:p>
          <a:p>
            <a:pPr lvl="1">
              <a:buClr>
                <a:srgbClr val="006A71"/>
              </a:buClr>
            </a:pPr>
            <a:r>
              <a:rPr lang="es-x-int-SDL" sz="2100"/>
              <a:t>Servir para diferentes usos, que incluyen operaciones, capacitación y reuniones </a:t>
            </a:r>
          </a:p>
          <a:p>
            <a:pPr lvl="1">
              <a:buClr>
                <a:srgbClr val="006A71"/>
              </a:buClr>
            </a:pPr>
            <a:r>
              <a:rPr lang="es-x-int-SDL" sz="2100"/>
              <a:t>Optimizar la comunicación y la coordinación a través de la administración y presentación efectiva de la información</a:t>
            </a:r>
          </a:p>
          <a:p>
            <a:pPr lvl="1">
              <a:buClr>
                <a:srgbClr val="006A71"/>
              </a:buClr>
            </a:pPr>
            <a:r>
              <a:rPr lang="es-x-int-SDL" sz="2100"/>
              <a:t>Mantener un entorno laboral seguro para el personal, que incluye las medidas correspondientes para evitar infecciones</a:t>
            </a:r>
          </a:p>
        </p:txBody>
      </p:sp>
    </p:spTree>
    <p:extLst>
      <p:ext uri="{BB962C8B-B14F-4D97-AF65-F5344CB8AC3E}">
        <p14:creationId xmlns:p14="http://schemas.microsoft.com/office/powerpoint/2010/main" val="98146044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Ubicación del EOC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dirty="0"/>
              <a:t>Factores a considerar al seleccionar un centro para el EOC</a:t>
            </a:r>
          </a:p>
          <a:p>
            <a:pPr lvl="1">
              <a:buClr>
                <a:srgbClr val="006A71"/>
              </a:buClr>
            </a:pPr>
            <a:r>
              <a:rPr lang="es-x-int-SDL" dirty="0"/>
              <a:t>Accesibilidad</a:t>
            </a:r>
          </a:p>
          <a:p>
            <a:pPr lvl="1">
              <a:buClr>
                <a:srgbClr val="006A71"/>
              </a:buClr>
            </a:pPr>
            <a:r>
              <a:rPr lang="es-x-int-SDL" dirty="0"/>
              <a:t>Seguridad</a:t>
            </a:r>
          </a:p>
          <a:p>
            <a:pPr lvl="1">
              <a:buClr>
                <a:srgbClr val="006A71"/>
              </a:buClr>
            </a:pPr>
            <a:r>
              <a:rPr lang="es-x-int-SDL" dirty="0"/>
              <a:t>Tamaño (particularmente, para asegurar la distancia física durante </a:t>
            </a:r>
            <a:r>
              <a:rPr lang="es-ES" dirty="0"/>
              <a:t>la COVID</a:t>
            </a:r>
            <a:r>
              <a:rPr lang="es-x-int-SDL" dirty="0"/>
              <a:t>-19)</a:t>
            </a:r>
          </a:p>
          <a:p>
            <a:pPr lvl="1">
              <a:buClr>
                <a:srgbClr val="006A71"/>
              </a:buClr>
            </a:pPr>
            <a:r>
              <a:rPr lang="es-x-int-SDL" dirty="0"/>
              <a:t>Capacidad de los sistemas</a:t>
            </a:r>
          </a:p>
          <a:p>
            <a:pPr lvl="1">
              <a:buClr>
                <a:srgbClr val="006A71"/>
              </a:buClr>
            </a:pPr>
            <a:r>
              <a:rPr lang="es-x-int-SDL" dirty="0"/>
              <a:t>Capacidad de supervivencia</a:t>
            </a:r>
          </a:p>
          <a:p>
            <a:pPr lvl="1">
              <a:buClr>
                <a:srgbClr val="006A71"/>
              </a:buClr>
            </a:pPr>
            <a:r>
              <a:rPr lang="es-x-int-SDL" dirty="0"/>
              <a:t>Versatilidad</a:t>
            </a:r>
          </a:p>
          <a:p>
            <a:pPr>
              <a:buClr>
                <a:srgbClr val="006A71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5334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Diseño del EOC</a:t>
            </a:r>
          </a:p>
        </p:txBody>
      </p:sp>
    </p:spTree>
    <p:extLst>
      <p:ext uri="{BB962C8B-B14F-4D97-AF65-F5344CB8AC3E}">
        <p14:creationId xmlns:p14="http://schemas.microsoft.com/office/powerpoint/2010/main" val="806461162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9613" y="2441363"/>
            <a:ext cx="8674455" cy="871538"/>
          </a:xfrm>
        </p:spPr>
        <p:txBody>
          <a:bodyPr/>
          <a:lstStyle/>
          <a:p>
            <a:r>
              <a:rPr lang="es-x-int-SDL" sz="3200"/>
              <a:t>Equipamiento del EOC</a:t>
            </a:r>
          </a:p>
        </p:txBody>
      </p:sp>
    </p:spTree>
    <p:extLst>
      <p:ext uri="{BB962C8B-B14F-4D97-AF65-F5344CB8AC3E}">
        <p14:creationId xmlns:p14="http://schemas.microsoft.com/office/powerpoint/2010/main" val="1262379333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Consideraciones de equipamiento del EOC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36214"/>
            <a:ext cx="8158294" cy="3341688"/>
          </a:xfrm>
        </p:spPr>
        <p:txBody>
          <a:bodyPr/>
          <a:lstStyle/>
          <a:p>
            <a:pPr marL="0" indent="0" algn="ctr">
              <a:buClr>
                <a:srgbClr val="006A71"/>
              </a:buClr>
              <a:buNone/>
            </a:pPr>
            <a:endParaRPr lang="en-US" sz="2400" dirty="0"/>
          </a:p>
          <a:p>
            <a:pPr marL="0" indent="0" algn="ctr">
              <a:buClr>
                <a:srgbClr val="006A71"/>
              </a:buClr>
              <a:buNone/>
            </a:pPr>
            <a:r>
              <a:rPr lang="es-x-int-SDL" sz="2400" dirty="0"/>
              <a:t>La función principal de un </a:t>
            </a:r>
            <a:r>
              <a:rPr lang="es-ES" sz="2400" dirty="0"/>
              <a:t>Centro de Operaciones en Emergencia</a:t>
            </a:r>
            <a:r>
              <a:rPr lang="es-x-int-SDL" sz="2400" dirty="0"/>
              <a:t> es la coordinación, por lo cual asegurar que cuente con los equipos y suministros necesarios es vital.</a:t>
            </a:r>
          </a:p>
          <a:p>
            <a:pPr marL="0" indent="0" algn="ctr">
              <a:buClr>
                <a:srgbClr val="006A71"/>
              </a:buClr>
              <a:buNone/>
            </a:pPr>
            <a:endParaRPr lang="en-US" sz="2400" dirty="0"/>
          </a:p>
          <a:p>
            <a:pPr marL="0" indent="0" algn="ctr">
              <a:buClr>
                <a:srgbClr val="006A71"/>
              </a:buClr>
              <a:buNone/>
            </a:pPr>
            <a:r>
              <a:rPr lang="es-x-int-SDL" sz="2400" i="1" dirty="0"/>
              <a:t>En el ámbito d</a:t>
            </a:r>
            <a:r>
              <a:rPr lang="es-ES" sz="2400" i="1" dirty="0"/>
              <a:t>e la COVID</a:t>
            </a:r>
            <a:r>
              <a:rPr lang="es-x-int-SDL" sz="2400" i="1" dirty="0"/>
              <a:t>-19, esto puede significar suministros de limpieza y equipamiento adicionales para cumplir con las pautas de distanciamiento físico. </a:t>
            </a:r>
          </a:p>
        </p:txBody>
      </p:sp>
    </p:spTree>
    <p:extLst>
      <p:ext uri="{BB962C8B-B14F-4D97-AF65-F5344CB8AC3E}">
        <p14:creationId xmlns:p14="http://schemas.microsoft.com/office/powerpoint/2010/main" val="427143545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Consideraciones de equipamiento del EOC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36214"/>
            <a:ext cx="8158294" cy="3315811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sz="1400" dirty="0"/>
              <a:t>Alimentación auxiliar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Generadores, sistemas de alimentación sin interrupción y protección contra sobretensión</a:t>
            </a:r>
          </a:p>
          <a:p>
            <a:pPr>
              <a:buClr>
                <a:srgbClr val="006A71"/>
              </a:buClr>
            </a:pPr>
            <a:r>
              <a:rPr lang="es-x-int-SDL" sz="1400" dirty="0"/>
              <a:t>Mecánica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Iluminación, sistemas y equipos de respaldo, linternas, baterías y bombillas.</a:t>
            </a:r>
          </a:p>
          <a:p>
            <a:pPr>
              <a:buClr>
                <a:srgbClr val="006A71"/>
              </a:buClr>
            </a:pPr>
            <a:r>
              <a:rPr lang="es-x-int-SDL" sz="1400" dirty="0"/>
              <a:t>Comunicaciones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Teléfonos/teléfonos celulares, radios (entre miembros del personal y entre agencias), radios comerciales, conexiones de TV por cable y satélite</a:t>
            </a:r>
          </a:p>
          <a:p>
            <a:pPr>
              <a:buClr>
                <a:srgbClr val="006A71"/>
              </a:buClr>
            </a:pPr>
            <a:r>
              <a:rPr lang="es-x-int-SDL" sz="1400" dirty="0"/>
              <a:t>Visualizaciones 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Mapas, cuadros/visualizaciones, proyectores con pantalla, pizarras blancas o de tiza, pizarras electrónicas, carteleras, caballetes con rotafolios/rodetes, monitores, proyectores, etc. </a:t>
            </a:r>
          </a:p>
          <a:p>
            <a:pPr>
              <a:buClr>
                <a:srgbClr val="006A71"/>
              </a:buClr>
            </a:pPr>
            <a:r>
              <a:rPr lang="es-x-int-SDL" sz="1400" dirty="0"/>
              <a:t>Muebles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Mesas/sillas, escritorios, relojes</a:t>
            </a:r>
          </a:p>
          <a:p>
            <a:pPr marL="0" indent="0">
              <a:buClr>
                <a:srgbClr val="006A71"/>
              </a:buClr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01119852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Consideraciones de equipamiento del EOC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03120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sz="1400" dirty="0"/>
              <a:t>Equipamiento de oficina (eléctrico)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Computadoras, fotocopiadoras, cables alargadores, protectores contra sobretensión, etc.</a:t>
            </a:r>
          </a:p>
          <a:p>
            <a:pPr>
              <a:buClr>
                <a:srgbClr val="006A71"/>
              </a:buClr>
            </a:pPr>
            <a:r>
              <a:rPr lang="es-x-int-SDL" sz="1400" dirty="0"/>
              <a:t>Mantenimiento de archivos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Sistema de registro y equipamiento, cámaras, formularios de mensajes, registros, software para controlar horarios</a:t>
            </a:r>
          </a:p>
          <a:p>
            <a:pPr>
              <a:buClr>
                <a:srgbClr val="006A71"/>
              </a:buClr>
            </a:pPr>
            <a:r>
              <a:rPr lang="es-x-int-SDL" sz="1400" dirty="0"/>
              <a:t>Documentos 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Planes (copias adicionales), SOP, listas de provisión de recursos, y biblioteca con material de referencia (guías telefónicas y listas de recursos)</a:t>
            </a:r>
          </a:p>
          <a:p>
            <a:pPr>
              <a:buClr>
                <a:srgbClr val="006A71"/>
              </a:buClr>
            </a:pPr>
            <a:r>
              <a:rPr lang="es-x-int-SDL" sz="1400" dirty="0"/>
              <a:t>Suministros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Lápices, bolígrafos, papel para impresora, tóner para impresora/fotocopiadora, hojas para anotar, sujetadores de papeles, cinta, tachuelas, engrapadora/grapas, tijeras, etiquetas para nombres, carpetas, cajas, portapapeles, archivadores, etc. </a:t>
            </a:r>
          </a:p>
          <a:p>
            <a:pPr lvl="2">
              <a:buClr>
                <a:srgbClr val="006A71"/>
              </a:buClr>
            </a:pPr>
            <a:r>
              <a:rPr lang="es-x-int-SDL" sz="1400" dirty="0"/>
              <a:t>En el entorno d</a:t>
            </a:r>
            <a:r>
              <a:rPr lang="es-ES" sz="1400" dirty="0"/>
              <a:t>e la COVID</a:t>
            </a:r>
            <a:r>
              <a:rPr lang="es-x-int-SDL" sz="1400" dirty="0"/>
              <a:t>-19, puede incluir señalizaciones y carteles adicionales que recuerden al personal cumplir con las pautas de distanciamiento físico.</a:t>
            </a:r>
          </a:p>
          <a:p>
            <a:pPr marL="0" indent="0">
              <a:buClr>
                <a:srgbClr val="006A71"/>
              </a:buClr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57253446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Consideraciones de equipamiento del EOC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58515"/>
            <a:ext cx="8158294" cy="3984625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sz="1600" dirty="0"/>
              <a:t>Acceso a comida y suministros</a:t>
            </a:r>
          </a:p>
          <a:p>
            <a:pPr lvl="1">
              <a:buClr>
                <a:srgbClr val="006A71"/>
              </a:buClr>
            </a:pPr>
            <a:r>
              <a:rPr lang="es-x-int-SDL" sz="1600" dirty="0"/>
              <a:t>Servicio/almacenamiento de comida, cocina, sitios para comer, abrelatas, café, etc. </a:t>
            </a:r>
          </a:p>
          <a:p>
            <a:pPr>
              <a:buClr>
                <a:srgbClr val="006A71"/>
              </a:buClr>
            </a:pPr>
            <a:r>
              <a:rPr lang="es-x-int-SDL" sz="1600" dirty="0"/>
              <a:t>Instalaciones sanitarias y de higiene</a:t>
            </a:r>
          </a:p>
          <a:p>
            <a:pPr lvl="1">
              <a:buClr>
                <a:srgbClr val="006A71"/>
              </a:buClr>
            </a:pPr>
            <a:r>
              <a:rPr lang="es-x-int-SDL" sz="1600" dirty="0"/>
              <a:t>Baños, duchas, kits sanitarios (desinfectantes químicos, tapas de inodoros, etc.) </a:t>
            </a:r>
          </a:p>
          <a:p>
            <a:pPr lvl="1">
              <a:buClr>
                <a:srgbClr val="006A71"/>
              </a:buClr>
            </a:pPr>
            <a:r>
              <a:rPr lang="es-x-int-SDL" sz="1600" dirty="0"/>
              <a:t>Algunos artículos adicionales relacionados con </a:t>
            </a:r>
            <a:r>
              <a:rPr lang="es-ES" sz="1600" dirty="0"/>
              <a:t>la COVID</a:t>
            </a:r>
            <a:r>
              <a:rPr lang="es-x-int-SDL" sz="1600" dirty="0"/>
              <a:t>-19:</a:t>
            </a:r>
          </a:p>
          <a:p>
            <a:pPr lvl="2">
              <a:buClr>
                <a:srgbClr val="006A71"/>
              </a:buClr>
            </a:pPr>
            <a:r>
              <a:rPr lang="es-x-int-SDL" sz="1600" dirty="0"/>
              <a:t>Termómetros, desinfectante para manos, kits de prueba </a:t>
            </a:r>
          </a:p>
          <a:p>
            <a:pPr lvl="2">
              <a:buClr>
                <a:srgbClr val="006A71"/>
              </a:buClr>
            </a:pPr>
            <a:r>
              <a:rPr lang="es-x-int-SDL" sz="1600" dirty="0"/>
              <a:t>Guantes, mascarillas faciales, máscaras y demás equipo de protección necesario </a:t>
            </a:r>
          </a:p>
          <a:p>
            <a:pPr lvl="2">
              <a:buClr>
                <a:srgbClr val="006A71"/>
              </a:buClr>
            </a:pPr>
            <a:r>
              <a:rPr lang="es-x-int-SDL" sz="1600" dirty="0"/>
              <a:t>Suministros de limpieza adicionales, desinfectantes, etc. para desinfectar todos los equipos y lugares comunes.</a:t>
            </a:r>
          </a:p>
          <a:p>
            <a:pPr>
              <a:buClr>
                <a:srgbClr val="006A71"/>
              </a:buClr>
            </a:pPr>
            <a:r>
              <a:rPr lang="es-x-int-SDL" sz="1600" dirty="0"/>
              <a:t>Suministros para basura, cestos</a:t>
            </a:r>
          </a:p>
          <a:p>
            <a:pPr lvl="1">
              <a:buClr>
                <a:srgbClr val="006A71"/>
              </a:buClr>
            </a:pPr>
            <a:r>
              <a:rPr lang="es-x-int-SDL" sz="1600" dirty="0"/>
              <a:t>Escobas, esponjas, mopas, cubetas, artículos de limpieza, basureros, palas.</a:t>
            </a:r>
          </a:p>
          <a:p>
            <a:pPr>
              <a:buClr>
                <a:srgbClr val="006A71"/>
              </a:buClr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72089843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15844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Infraestructura física del EOC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/>
              <a:t>Un EOC puede alojarse en un espacio exclusivo o bien establecerse en un espacio destinado a múltiples propósitos</a:t>
            </a:r>
          </a:p>
          <a:p>
            <a:pPr>
              <a:buClr>
                <a:srgbClr val="006A71"/>
              </a:buClr>
            </a:pPr>
            <a:r>
              <a:rPr lang="es-x-int-SDL"/>
              <a:t>Debe ser física y ambientalmente seguro, como también accesible y con capacidad de sobrevivir en caso de amenaza o desastre</a:t>
            </a:r>
          </a:p>
          <a:p>
            <a:pPr>
              <a:buClr>
                <a:srgbClr val="006A71"/>
              </a:buClr>
            </a:pPr>
            <a:r>
              <a:rPr lang="es-x-int-SDL"/>
              <a:t>En caso de falla tecnológica o de otro tipo, deben existir opciones alternativas disponibles, y debe estar preparada una ubicación física de respaldo </a:t>
            </a:r>
          </a:p>
          <a:p>
            <a:pPr>
              <a:buClr>
                <a:srgbClr val="006A71"/>
              </a:buClr>
            </a:pPr>
            <a:r>
              <a:rPr lang="es-x-int-SDL"/>
              <a:t>También debe ser de fácil acceso para el personal, con seguridad en el estacionamiento y una proximidad razonable a las agencias asociadas y dirigentes designadas </a:t>
            </a:r>
          </a:p>
        </p:txBody>
      </p:sp>
    </p:spTree>
    <p:extLst>
      <p:ext uri="{BB962C8B-B14F-4D97-AF65-F5344CB8AC3E}">
        <p14:creationId xmlns:p14="http://schemas.microsoft.com/office/powerpoint/2010/main" val="150528357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Instalaciones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03120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sz="1800" dirty="0">
                <a:solidFill>
                  <a:srgbClr val="2D2C2C"/>
                </a:solidFill>
              </a:rPr>
              <a:t>El EOC debe contar con espacio suficiente para albergar a todo el personal</a:t>
            </a:r>
          </a:p>
          <a:p>
            <a:pPr lvl="1">
              <a:buClr>
                <a:srgbClr val="006A71"/>
              </a:buClr>
            </a:pPr>
            <a:r>
              <a:rPr lang="es-x-int-SDL" sz="1800" dirty="0">
                <a:solidFill>
                  <a:srgbClr val="2D2C2C"/>
                </a:solidFill>
              </a:rPr>
              <a:t>En el ámbito d</a:t>
            </a:r>
            <a:r>
              <a:rPr lang="es-ES" sz="1800" dirty="0">
                <a:solidFill>
                  <a:srgbClr val="2D2C2C"/>
                </a:solidFill>
              </a:rPr>
              <a:t>e la COVID</a:t>
            </a:r>
            <a:r>
              <a:rPr lang="es-x-int-SDL" sz="1800" dirty="0">
                <a:solidFill>
                  <a:srgbClr val="2D2C2C"/>
                </a:solidFill>
              </a:rPr>
              <a:t>-19, es de especial importancia contar con espacio suficiente para que se cumpla el distanciamiento físico </a:t>
            </a:r>
          </a:p>
          <a:p>
            <a:pPr>
              <a:buClr>
                <a:srgbClr val="006A71"/>
              </a:buClr>
            </a:pPr>
            <a:r>
              <a:rPr lang="es-x-int-SDL" sz="1800" dirty="0">
                <a:solidFill>
                  <a:srgbClr val="2D2C2C"/>
                </a:solidFill>
              </a:rPr>
              <a:t>Contar con acceso a áreas comunes y espacios de trabajo cerrados para reuniones o llamadas en conferencia</a:t>
            </a:r>
          </a:p>
          <a:p>
            <a:pPr lvl="1">
              <a:buClr>
                <a:srgbClr val="006A71"/>
              </a:buClr>
            </a:pPr>
            <a:r>
              <a:rPr lang="es-x-int-SDL" sz="1800" dirty="0">
                <a:solidFill>
                  <a:srgbClr val="2D2C2C"/>
                </a:solidFill>
              </a:rPr>
              <a:t>Durante </a:t>
            </a:r>
            <a:r>
              <a:rPr lang="es-ES" sz="1800" dirty="0">
                <a:solidFill>
                  <a:srgbClr val="2D2C2C"/>
                </a:solidFill>
              </a:rPr>
              <a:t>la COVID</a:t>
            </a:r>
            <a:r>
              <a:rPr lang="es-x-int-SDL" sz="1800" dirty="0">
                <a:solidFill>
                  <a:srgbClr val="2D2C2C"/>
                </a:solidFill>
              </a:rPr>
              <a:t>-19, dar prioridad a la diagramación para mantener llamadas por video/teleconferencias con mayor frecuencia</a:t>
            </a:r>
          </a:p>
          <a:p>
            <a:pPr>
              <a:buClr>
                <a:srgbClr val="006A71"/>
              </a:buClr>
            </a:pPr>
            <a:r>
              <a:rPr lang="es-x-int-SDL" sz="1800" dirty="0">
                <a:solidFill>
                  <a:srgbClr val="2D2C2C"/>
                </a:solidFill>
              </a:rPr>
              <a:t>Disponer de un área externa para reuniones informativas, entrevistas, conferencias de prensa y coordinación de colaboradores externos</a:t>
            </a:r>
          </a:p>
          <a:p>
            <a:pPr>
              <a:buClr>
                <a:srgbClr val="006A71"/>
              </a:buClr>
            </a:pPr>
            <a:r>
              <a:rPr lang="es-x-int-SDL" sz="1800" dirty="0">
                <a:solidFill>
                  <a:srgbClr val="2D2C2C"/>
                </a:solidFill>
              </a:rPr>
              <a:t>Tener instalaciones sanitarias adecuadas, áreas de descanso y espacios para comidas para todo el personal</a:t>
            </a:r>
          </a:p>
        </p:txBody>
      </p:sp>
    </p:spTree>
    <p:extLst>
      <p:ext uri="{BB962C8B-B14F-4D97-AF65-F5344CB8AC3E}">
        <p14:creationId xmlns:p14="http://schemas.microsoft.com/office/powerpoint/2010/main" val="23435928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Diagramación del EOC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sz="2400" dirty="0"/>
              <a:t>Comunicación y contacto visual entre quienes toman decisiones</a:t>
            </a:r>
          </a:p>
          <a:p>
            <a:pPr>
              <a:buClr>
                <a:srgbClr val="006A71"/>
              </a:buClr>
            </a:pPr>
            <a:r>
              <a:rPr lang="es-x-int-SDL" sz="2400" dirty="0"/>
              <a:t>Espacio para:</a:t>
            </a:r>
          </a:p>
          <a:p>
            <a:pPr lvl="1">
              <a:buClr>
                <a:srgbClr val="006A71"/>
              </a:buClr>
            </a:pPr>
            <a:r>
              <a:rPr lang="es-x-int-SDL" sz="2200" dirty="0"/>
              <a:t>Coordinación operativa</a:t>
            </a:r>
          </a:p>
          <a:p>
            <a:pPr lvl="1">
              <a:buClr>
                <a:srgbClr val="006A71"/>
              </a:buClr>
            </a:pPr>
            <a:r>
              <a:rPr lang="es-x-int-SDL" sz="2200" dirty="0"/>
              <a:t>Toma de decisiones</a:t>
            </a:r>
          </a:p>
          <a:p>
            <a:pPr lvl="1">
              <a:buClr>
                <a:srgbClr val="006A71"/>
              </a:buClr>
            </a:pPr>
            <a:r>
              <a:rPr lang="es-x-int-SDL" sz="2200" dirty="0"/>
              <a:t>Colaboración </a:t>
            </a:r>
          </a:p>
          <a:p>
            <a:pPr lvl="1">
              <a:buClr>
                <a:srgbClr val="006A71"/>
              </a:buClr>
            </a:pPr>
            <a:r>
              <a:rPr lang="es-x-int-SDL" sz="2200" dirty="0"/>
              <a:t>Comunicaciones</a:t>
            </a:r>
          </a:p>
          <a:p>
            <a:pPr lvl="1">
              <a:buClr>
                <a:srgbClr val="006A71"/>
              </a:buClr>
            </a:pPr>
            <a:r>
              <a:rPr lang="es-x-int-SDL" sz="1600" dirty="0"/>
              <a:t>Distanciamiento físico </a:t>
            </a:r>
            <a:r>
              <a:rPr lang="es-x-int-SDL" sz="1600" i="1" dirty="0"/>
              <a:t>(si fuese necesario)</a:t>
            </a:r>
          </a:p>
          <a:p>
            <a:pPr>
              <a:buClr>
                <a:srgbClr val="006A71"/>
              </a:buClr>
            </a:pPr>
            <a:endParaRPr lang="en-US" sz="2400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20FB2F74-09DD-4445-92C5-3571B8547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2916" y="1910722"/>
            <a:ext cx="3562578" cy="28531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494856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Ejemplo n.</a:t>
            </a:r>
            <a:r>
              <a:rPr lang="es-x-int-SDL" baseline="30000"/>
              <a:t>o</a:t>
            </a:r>
            <a:r>
              <a:rPr lang="es-x-int-SDL"/>
              <a:t> 1 de agencia dirigente del EOC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CE72108-D6D5-4446-943B-2DB7E0B1BB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b="17041"/>
          <a:stretch/>
        </p:blipFill>
        <p:spPr bwMode="auto">
          <a:xfrm>
            <a:off x="1909042" y="1262744"/>
            <a:ext cx="4595593" cy="285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358066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Ejemplo n.</a:t>
            </a:r>
            <a:r>
              <a:rPr lang="es-x-int-SDL" baseline="30000"/>
              <a:t>o</a:t>
            </a:r>
            <a:r>
              <a:rPr lang="es-x-int-SDL"/>
              <a:t> 2 de agencia dirigente del EOC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0E8F12A-0502-6A48-8173-240F9CDBB7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b="5623"/>
          <a:stretch/>
        </p:blipFill>
        <p:spPr bwMode="auto">
          <a:xfrm>
            <a:off x="1979307" y="1084951"/>
            <a:ext cx="5185386" cy="341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378758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Consideraciones de diseño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844062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s-x-int-SDL" sz="1800" dirty="0"/>
              <a:t>Espacio para oficina ejecutiva</a:t>
            </a:r>
          </a:p>
          <a:p>
            <a:pPr>
              <a:buClr>
                <a:srgbClr val="006A71"/>
              </a:buClr>
            </a:pPr>
            <a:r>
              <a:rPr lang="es-x-int-SDL" sz="1800" dirty="0"/>
              <a:t>Asientos para el personal </a:t>
            </a:r>
          </a:p>
          <a:p>
            <a:pPr lvl="1">
              <a:buClr>
                <a:srgbClr val="006A71"/>
              </a:buClr>
            </a:pPr>
            <a:r>
              <a:rPr lang="es-x-int-SDL" sz="1400" dirty="0"/>
              <a:t>En el ámbito d</a:t>
            </a:r>
            <a:r>
              <a:rPr lang="es-ES" sz="1400" dirty="0"/>
              <a:t>e la COVID</a:t>
            </a:r>
            <a:r>
              <a:rPr lang="es-x-int-SDL" sz="1400" dirty="0"/>
              <a:t>-19, esto puede significar asegurarse de que haya un asiento vacío entre cada miembro del personal para cumplir con las pautas de distanciamiento físico</a:t>
            </a:r>
          </a:p>
          <a:p>
            <a:pPr>
              <a:buClr>
                <a:srgbClr val="006A71"/>
              </a:buClr>
            </a:pPr>
            <a:r>
              <a:rPr lang="es-x-int-SDL" sz="1800" dirty="0"/>
              <a:t>Computadoras, teléfonos, impresoras, máquinas de fax</a:t>
            </a:r>
          </a:p>
          <a:p>
            <a:pPr>
              <a:buClr>
                <a:srgbClr val="006A71"/>
              </a:buClr>
            </a:pPr>
            <a:r>
              <a:rPr lang="es-x-int-SDL" sz="1800" dirty="0"/>
              <a:t>Salas de descanso o reuniones para los equipos</a:t>
            </a:r>
          </a:p>
          <a:p>
            <a:pPr>
              <a:buClr>
                <a:srgbClr val="006A71"/>
              </a:buClr>
            </a:pPr>
            <a:r>
              <a:rPr lang="es-x-int-SDL" sz="1800" dirty="0"/>
              <a:t>Salas para usos especiales: </a:t>
            </a:r>
            <a:r>
              <a:rPr lang="es-ES" sz="1800" dirty="0"/>
              <a:t>s</a:t>
            </a:r>
            <a:r>
              <a:rPr lang="es-x-int-SDL" sz="1800" dirty="0"/>
              <a:t>ala de prensa, comunicaciones</a:t>
            </a:r>
          </a:p>
          <a:p>
            <a:pPr>
              <a:buClr>
                <a:srgbClr val="006A71"/>
              </a:buClr>
            </a:pPr>
            <a:r>
              <a:rPr lang="es-x-int-SDL" sz="1800" dirty="0"/>
              <a:t>Espacio para higiene</a:t>
            </a:r>
          </a:p>
          <a:p>
            <a:pPr>
              <a:buClr>
                <a:srgbClr val="006A71"/>
              </a:buClr>
            </a:pPr>
            <a:r>
              <a:rPr lang="es-x-int-SDL" sz="1800" dirty="0"/>
              <a:t>Cuartos para dormir</a:t>
            </a:r>
          </a:p>
          <a:p>
            <a:pPr>
              <a:buClr>
                <a:srgbClr val="006A71"/>
              </a:buClr>
            </a:pPr>
            <a:r>
              <a:rPr lang="es-x-int-SDL" sz="1800" dirty="0"/>
              <a:t>Espacio para comer y servicio de comida</a:t>
            </a:r>
          </a:p>
          <a:p>
            <a:pPr>
              <a:buClr>
                <a:srgbClr val="006A71"/>
              </a:buClr>
            </a:pPr>
            <a:r>
              <a:rPr lang="es-x-int-SDL" sz="1800" dirty="0"/>
              <a:t>Entorno: </a:t>
            </a:r>
            <a:r>
              <a:rPr lang="es-ES" sz="1800" dirty="0"/>
              <a:t>n</a:t>
            </a:r>
            <a:r>
              <a:rPr lang="es-x-int-SDL" sz="1800" dirty="0"/>
              <a:t>ivel de ruido, calidad del aire</a:t>
            </a:r>
          </a:p>
        </p:txBody>
      </p:sp>
    </p:spTree>
    <p:extLst>
      <p:ext uri="{BB962C8B-B14F-4D97-AF65-F5344CB8AC3E}">
        <p14:creationId xmlns:p14="http://schemas.microsoft.com/office/powerpoint/2010/main" val="36235691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412CD41-C3CD-4442-900B-685D64972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204" y="970232"/>
            <a:ext cx="3901438" cy="2913075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x-int-SDL"/>
              <a:t>Diagramaciones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37F087-EC4E-B64C-B93F-4D6375C438B8}"/>
              </a:ext>
            </a:extLst>
          </p:cNvPr>
          <p:cNvSpPr txBox="1"/>
          <p:nvPr/>
        </p:nvSpPr>
        <p:spPr>
          <a:xfrm>
            <a:off x="492172" y="3877703"/>
            <a:ext cx="30492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x-int-SDL" sz="110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CDC/ Sally Ezra, 2014.</a:t>
            </a:r>
            <a:r>
              <a:rPr lang="es-x-int-SDL" sz="110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EOC en Nigeria, Lagos, Nigeria.</a:t>
            </a:r>
          </a:p>
        </p:txBody>
      </p:sp>
      <p:pic>
        <p:nvPicPr>
          <p:cNvPr id="9" name="Picture 8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AF2C8DCE-19DB-D04C-B885-A33C239377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2" y="970232"/>
            <a:ext cx="3876627" cy="290747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15C3886-DF66-4241-8916-012A592DE6DC}"/>
              </a:ext>
            </a:extLst>
          </p:cNvPr>
          <p:cNvSpPr txBox="1"/>
          <p:nvPr/>
        </p:nvSpPr>
        <p:spPr>
          <a:xfrm>
            <a:off x="4775201" y="3877703"/>
            <a:ext cx="38766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x-int-SDL" sz="110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Jennifer Brooks, 15 de agosto de 2014.</a:t>
            </a:r>
            <a:r>
              <a:rPr lang="es-x-int-SDL" sz="110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EOC, Aeropuerto Internacional de Lungi, Sierra Leone.</a:t>
            </a:r>
          </a:p>
        </p:txBody>
      </p:sp>
    </p:spTree>
    <p:extLst>
      <p:ext uri="{BB962C8B-B14F-4D97-AF65-F5344CB8AC3E}">
        <p14:creationId xmlns:p14="http://schemas.microsoft.com/office/powerpoint/2010/main" val="185026829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aster">
  <a:themeElements>
    <a:clrScheme name="Custom 2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4983F2"/>
      </a:accent1>
      <a:accent2>
        <a:srgbClr val="007D57"/>
      </a:accent2>
      <a:accent3>
        <a:srgbClr val="9A3B26"/>
      </a:accent3>
      <a:accent4>
        <a:srgbClr val="7F7F7F"/>
      </a:accent4>
      <a:accent5>
        <a:srgbClr val="0F56DC"/>
      </a:accent5>
      <a:accent6>
        <a:srgbClr val="002060"/>
      </a:accent6>
      <a:hlink>
        <a:srgbClr val="0F56DC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00000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52ff0146-47b4-4d51-8c1c-03266fcd63a2">Draft</Status>
    <Catch xmlns="52ff0146-47b4-4d51-8c1c-03266fcd63a2">New Item</Catch>
    <_ip_UnifiedCompliancePolicyUIAction xmlns="http://schemas.microsoft.com/sharepoint/v3" xsi:nil="true"/>
    <TaxCatchAll xmlns="cd03f174-a395-49eb-8ee9-8d943e22f40d"/>
    <_ip_UnifiedCompliancePolicyProperties xmlns="http://schemas.microsoft.com/sharepoint/v3" xsi:nil="true"/>
    <_x0070_n49 xmlns="52ff0146-47b4-4d51-8c1c-03266fcd63a2">
      <UserInfo>
        <DisplayName/>
        <AccountId xsi:nil="true"/>
        <AccountType/>
      </UserInfo>
    </_x0070_n49>
    <TaxKeywordTaxHTField xmlns="cd03f174-a395-49eb-8ee9-8d943e22f40d">
      <Terms xmlns="http://schemas.microsoft.com/office/infopath/2007/PartnerControls"/>
    </TaxKeywordTaxHTFiel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3BB87ED693489DF545C68D111AB5" ma:contentTypeVersion="18" ma:contentTypeDescription="Create a new document." ma:contentTypeScope="" ma:versionID="f62459d8983dead884ff87e3c9543287">
  <xsd:schema xmlns:xsd="http://www.w3.org/2001/XMLSchema" xmlns:xs="http://www.w3.org/2001/XMLSchema" xmlns:p="http://schemas.microsoft.com/office/2006/metadata/properties" xmlns:ns1="http://schemas.microsoft.com/sharepoint/v3" xmlns:ns2="52ff0146-47b4-4d51-8c1c-03266fcd63a2" xmlns:ns3="cd03f174-a395-49eb-8ee9-8d943e22f40d" targetNamespace="http://schemas.microsoft.com/office/2006/metadata/properties" ma:root="true" ma:fieldsID="393bab5c7ff3bc5a9b512e1f4b52559d" ns1:_="" ns2:_="" ns3:_="">
    <xsd:import namespace="http://schemas.microsoft.com/sharepoint/v3"/>
    <xsd:import namespace="52ff0146-47b4-4d51-8c1c-03266fcd63a2"/>
    <xsd:import namespace="cd03f174-a395-49eb-8ee9-8d943e22f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Status" minOccurs="0"/>
                <xsd:element ref="ns2:_x0070_n49" minOccurs="0"/>
                <xsd:element ref="ns3:TaxKeywordTaxHTField" minOccurs="0"/>
                <xsd:element ref="ns3:TaxCatchAll" minOccurs="0"/>
                <xsd:element ref="ns2:Catc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f0146-47b4-4d51-8c1c-03266fcd63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Status" ma:index="20" nillable="true" ma:displayName="Status" ma:default="Draft" ma:format="Dropdown" ma:internalName="Status">
      <xsd:simpleType>
        <xsd:restriction base="dms:Choice">
          <xsd:enumeration value="Draft"/>
          <xsd:enumeration value="Final"/>
        </xsd:restriction>
      </xsd:simpleType>
    </xsd:element>
    <xsd:element name="_x0070_n49" ma:index="21" nillable="true" ma:displayName="Person or Group" ma:list="UserInfo" ma:internalName="_x0070_n49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atch" ma:index="25" nillable="true" ma:displayName="Catch" ma:default="New Item" ma:indexed="true" ma:internalName="Catch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03f174-a395-49eb-8ee9-8d943e22f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3" nillable="true" ma:taxonomy="true" ma:internalName="TaxKeywordTaxHTField" ma:taxonomyFieldName="TaxKeyword" ma:displayName="Enterprise Keywords" ma:fieldId="{23f27201-bee3-471e-b2e7-b64fd8b7ca38}" ma:taxonomyMulti="true" ma:sspId="9353dbe8-8260-4ccf-8219-3d2995e6fa15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4" nillable="true" ma:displayName="Taxonomy Catch All Column" ma:hidden="true" ma:list="{a3280506-6cd4-40ea-8d11-c5017f6a7f66}" ma:internalName="TaxCatchAll" ma:showField="CatchAllData" ma:web="cd03f174-a395-49eb-8ee9-8d943e22f4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FD5E60-B0F9-439F-8EE7-3CD8043B5CDE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sharepoint/v3"/>
    <ds:schemaRef ds:uri="cd03f174-a395-49eb-8ee9-8d943e22f40d"/>
    <ds:schemaRef ds:uri="http://purl.org/dc/terms/"/>
    <ds:schemaRef ds:uri="52ff0146-47b4-4d51-8c1c-03266fcd63a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8291774-085A-41A2-8532-747776FE4A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D74D51-C920-458C-8EEC-6C53B912FB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2ff0146-47b4-4d51-8c1c-03266fcd63a2"/>
    <ds:schemaRef ds:uri="cd03f174-a395-49eb-8ee9-8d943e22f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4810</TotalTime>
  <Words>1214</Words>
  <Application>Microsoft Office PowerPoint</Application>
  <PresentationFormat>Presentación en pantalla (16:9)</PresentationFormat>
  <Paragraphs>135</Paragraphs>
  <Slides>25</Slides>
  <Notes>23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1" baseType="lpstr">
      <vt:lpstr>Calibri</vt:lpstr>
      <vt:lpstr>Arial</vt:lpstr>
      <vt:lpstr>Wingdings</vt:lpstr>
      <vt:lpstr>Courier New</vt:lpstr>
      <vt:lpstr>Myriad Web Pro</vt:lpstr>
      <vt:lpstr>Master</vt:lpstr>
      <vt:lpstr>Diseño del Centro de Operaciones en Emergencia y consideraciones de equipamiento</vt:lpstr>
      <vt:lpstr>Diseño del EOC</vt:lpstr>
      <vt:lpstr>Infraestructura física del EOC</vt:lpstr>
      <vt:lpstr>Instalaciones</vt:lpstr>
      <vt:lpstr>Diagramación del EOC</vt:lpstr>
      <vt:lpstr>Ejemplo n.o 1 de agencia dirigente del EOC</vt:lpstr>
      <vt:lpstr>Ejemplo n.o 2 de agencia dirigente del EOC</vt:lpstr>
      <vt:lpstr>Consideraciones de diseño</vt:lpstr>
      <vt:lpstr>Diagramaciones</vt:lpstr>
      <vt:lpstr>Diagramaciones</vt:lpstr>
      <vt:lpstr>Diagramaciones</vt:lpstr>
      <vt:lpstr>Diagramaciones</vt:lpstr>
      <vt:lpstr>Características adicionales - Sala de juntas</vt:lpstr>
      <vt:lpstr>Características adicionales - Control de misión</vt:lpstr>
      <vt:lpstr>Características adicionales - Mercado</vt:lpstr>
      <vt:lpstr>Equipamiento</vt:lpstr>
      <vt:lpstr>Centros calientes, cálidos y fríos</vt:lpstr>
      <vt:lpstr>Consideraciones de diseño del EOC</vt:lpstr>
      <vt:lpstr>Ubicación del EOC</vt:lpstr>
      <vt:lpstr>Equipamiento del EOC</vt:lpstr>
      <vt:lpstr>Consideraciones de equipamiento del EOC</vt:lpstr>
      <vt:lpstr>Consideraciones de equipamiento del EOC</vt:lpstr>
      <vt:lpstr>Consideraciones de equipamiento del EOC</vt:lpstr>
      <vt:lpstr>Consideraciones de equipamiento del EOC</vt:lpstr>
      <vt:lpstr>Presentación de PowerPoint</vt:lpstr>
    </vt:vector>
  </TitlesOfParts>
  <Company>CDC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nCoV_template_PPT_GEN_PUB</dc:title>
  <dc:creator>Centers for Disease Control and Prevention</dc:creator>
  <cp:lastModifiedBy>Elena Sanjosé</cp:lastModifiedBy>
  <cp:revision>302</cp:revision>
  <dcterms:created xsi:type="dcterms:W3CDTF">2011-03-17T17:43:16Z</dcterms:created>
  <dcterms:modified xsi:type="dcterms:W3CDTF">2020-10-07T11:33:07Z</dcterms:modified>
  <cp:category>GS Emergency Response</cp:category>
  <cp:contentStatus>CS 315114-A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iteId">
    <vt:lpwstr>9ce70869-60db-44fd-abe8-d2767077fc8f</vt:lpwstr>
  </property>
  <property fmtid="{D5CDD505-2E9C-101B-9397-08002B2CF9AE}" pid="5" name="MSIP_Label_7b94a7b8-f06c-4dfe-bdcc-9b548fd58c31_Owner">
    <vt:lpwstr>iwh2@cdc.gov</vt:lpwstr>
  </property>
  <property fmtid="{D5CDD505-2E9C-101B-9397-08002B2CF9AE}" pid="6" name="MSIP_Label_7b94a7b8-f06c-4dfe-bdcc-9b548fd58c31_SetDate">
    <vt:lpwstr>2020-05-21T13:18:11.6220452Z</vt:lpwstr>
  </property>
  <property fmtid="{D5CDD505-2E9C-101B-9397-08002B2CF9AE}" pid="7" name="MSIP_Label_7b94a7b8-f06c-4dfe-bdcc-9b548fd58c31_Name">
    <vt:lpwstr>General</vt:lpwstr>
  </property>
  <property fmtid="{D5CDD505-2E9C-101B-9397-08002B2CF9AE}" pid="8" name="MSIP_Label_7b94a7b8-f06c-4dfe-bdcc-9b548fd58c31_Application">
    <vt:lpwstr>Microsoft Azure Information Protection</vt:lpwstr>
  </property>
  <property fmtid="{D5CDD505-2E9C-101B-9397-08002B2CF9AE}" pid="9" name="MSIP_Label_7b94a7b8-f06c-4dfe-bdcc-9b548fd58c31_ActionId">
    <vt:lpwstr>2a8b54f2-e440-4c5d-8571-dae49ebc43c0</vt:lpwstr>
  </property>
  <property fmtid="{D5CDD505-2E9C-101B-9397-08002B2CF9AE}" pid="10" name="MSIP_Label_7b94a7b8-f06c-4dfe-bdcc-9b548fd58c31_Extended_MSFT_Method">
    <vt:lpwstr>Manual</vt:lpwstr>
  </property>
  <property fmtid="{D5CDD505-2E9C-101B-9397-08002B2CF9AE}" pid="11" name="Sensitivity">
    <vt:lpwstr>General</vt:lpwstr>
  </property>
  <property fmtid="{D5CDD505-2E9C-101B-9397-08002B2CF9AE}" pid="12" name="ContentTypeId">
    <vt:lpwstr>0x010100BB263BB87ED693489DF545C68D111AB5</vt:lpwstr>
  </property>
  <property fmtid="{D5CDD505-2E9C-101B-9397-08002B2CF9AE}" pid="13" name="TaxKeyword">
    <vt:lpwstr/>
  </property>
</Properties>
</file>